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3"/>
  </p:sldMasterIdLst>
  <p:notesMasterIdLst>
    <p:notesMasterId r:id="rId47"/>
  </p:notesMasterIdLst>
  <p:handoutMasterIdLst>
    <p:handoutMasterId r:id="rId48"/>
  </p:handoutMasterIdLst>
  <p:sldIdLst>
    <p:sldId id="474" r:id="rId14"/>
    <p:sldId id="533" r:id="rId15"/>
    <p:sldId id="489" r:id="rId16"/>
    <p:sldId id="498" r:id="rId17"/>
    <p:sldId id="475" r:id="rId18"/>
    <p:sldId id="502" r:id="rId19"/>
    <p:sldId id="507" r:id="rId20"/>
    <p:sldId id="501" r:id="rId21"/>
    <p:sldId id="506" r:id="rId22"/>
    <p:sldId id="508" r:id="rId23"/>
    <p:sldId id="499" r:id="rId24"/>
    <p:sldId id="509" r:id="rId25"/>
    <p:sldId id="510" r:id="rId26"/>
    <p:sldId id="540" r:id="rId27"/>
    <p:sldId id="513" r:id="rId28"/>
    <p:sldId id="514" r:id="rId29"/>
    <p:sldId id="515" r:id="rId30"/>
    <p:sldId id="516" r:id="rId31"/>
    <p:sldId id="519" r:id="rId32"/>
    <p:sldId id="520" r:id="rId33"/>
    <p:sldId id="521" r:id="rId34"/>
    <p:sldId id="542" r:id="rId35"/>
    <p:sldId id="545" r:id="rId36"/>
    <p:sldId id="523" r:id="rId37"/>
    <p:sldId id="546" r:id="rId38"/>
    <p:sldId id="525" r:id="rId39"/>
    <p:sldId id="527" r:id="rId40"/>
    <p:sldId id="529" r:id="rId41"/>
    <p:sldId id="517" r:id="rId42"/>
    <p:sldId id="538" r:id="rId43"/>
    <p:sldId id="526" r:id="rId44"/>
    <p:sldId id="518" r:id="rId45"/>
    <p:sldId id="535" r:id="rId46"/>
  </p:sldIdLst>
  <p:sldSz cx="12192000" cy="6858000"/>
  <p:notesSz cx="6858000" cy="9144000"/>
  <p:custDataLst>
    <p:custData r:id="rId6"/>
    <p:custData r:id="rId4"/>
    <p:custData r:id="rId12"/>
    <p:custData r:id="rId1"/>
    <p:custData r:id="rId8"/>
    <p:custData r:id="rId7"/>
    <p:custData r:id="rId5"/>
    <p:custData r:id="rId3"/>
    <p:custData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64" userDrawn="1">
          <p15:clr>
            <a:srgbClr val="A4A3A4"/>
          </p15:clr>
        </p15:guide>
        <p15:guide id="3" orient="horz" pos="1680" userDrawn="1">
          <p15:clr>
            <a:srgbClr val="A4A3A4"/>
          </p15:clr>
        </p15:guide>
        <p15:guide id="4" orient="horz" pos="3000" userDrawn="1">
          <p15:clr>
            <a:srgbClr val="A4A3A4"/>
          </p15:clr>
        </p15:guide>
        <p15:guide id="5" orient="horz" pos="3792" userDrawn="1">
          <p15:clr>
            <a:srgbClr val="A4A3A4"/>
          </p15:clr>
        </p15:guide>
        <p15:guide id="6" pos="3312" userDrawn="1">
          <p15:clr>
            <a:srgbClr val="A4A3A4"/>
          </p15:clr>
        </p15:guide>
        <p15:guide id="7" pos="58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2DA06-B738-6579-1F7B-227FD6476D01}" name="Srabani Sen" initials="SS" userId="S::Srabani.Sen@apexfs.com::6548f0bf-78ae-4e94-8cca-4090703eba0c" providerId="AD"/>
  <p188:author id="{873BDB6A-8E33-1EA3-5269-97655C381452}" name="Kathryn Pugh" initials="KP" userId="S::kathryn.pugh@apexfs.com::89985bc3-36dc-4824-bd14-c1959ae07f46" providerId="AD"/>
  <p188:author id="{E4672E87-9ED0-6CE6-4500-85F3E280E521}" name="GRANT SLATER" initials="GS" userId="S::grant@grantslaterdesign.onmicrosoft.com::a18b9ce7-eedd-40bc-9ccc-57f29d6eac52" providerId="AD"/>
  <p188:author id="{B4C637AF-065C-712D-94F6-06F7FAB4E5E4}" name="Kameliya Fam" initials="KF" userId="S::kameliya.fam@apexfs.com::c48bb74f-d83d-42c9-bd83-8937370e4955" providerId="AD"/>
  <p188:author id="{83D797B9-39B7-4B18-F297-8A9E2D14EFF1}" name="Karin Sontheimer" initials="KS" userId="S::karin.sontheimer@apexfs.com::c7119710-1e66-4f7d-b765-d0711fa571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A94"/>
    <a:srgbClr val="164194"/>
    <a:srgbClr val="FFFFFF"/>
    <a:srgbClr val="F8F8F8"/>
    <a:srgbClr val="000000"/>
    <a:srgbClr val="EFEFEE"/>
    <a:srgbClr val="00A9EB"/>
    <a:srgbClr val="6FA491"/>
    <a:srgbClr val="A1DA8E"/>
    <a:srgbClr val="2C3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1977" autoAdjust="0"/>
  </p:normalViewPr>
  <p:slideViewPr>
    <p:cSldViewPr snapToGrid="0">
      <p:cViewPr>
        <p:scale>
          <a:sx n="80" d="100"/>
          <a:sy n="80" d="100"/>
        </p:scale>
        <p:origin x="784" y="1152"/>
      </p:cViewPr>
      <p:guideLst>
        <p:guide pos="4464"/>
        <p:guide orient="horz" pos="1680"/>
        <p:guide orient="horz" pos="3000"/>
        <p:guide orient="horz" pos="3792"/>
        <p:guide pos="3312"/>
        <p:guide pos="58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8/10/relationships/authors" Target="author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E821EC-C49F-02AD-499D-AC2DB9B01D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96E6073-8992-B367-3D15-2D77F14E72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D7C63-4C83-4AD7-B129-B270A55E536F}" type="datetimeFigureOut">
              <a:rPr lang="en-GB" smtClean="0"/>
              <a:t>06/12/2023</a:t>
            </a:fld>
            <a:endParaRPr lang="en-GB"/>
          </a:p>
        </p:txBody>
      </p:sp>
      <p:sp>
        <p:nvSpPr>
          <p:cNvPr id="4" name="Footer Placeholder 3">
            <a:extLst>
              <a:ext uri="{FF2B5EF4-FFF2-40B4-BE49-F238E27FC236}">
                <a16:creationId xmlns:a16="http://schemas.microsoft.com/office/drawing/2014/main" id="{570092BD-06E7-1284-BBD8-CF83845F81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EB5FEB2-1D8C-0ACA-B1BC-A3E49F0FAC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29D5B4-F855-4080-B01F-1A422EDBE614}" type="slidenum">
              <a:rPr lang="en-GB" smtClean="0"/>
              <a:t>‹#›</a:t>
            </a:fld>
            <a:endParaRPr lang="en-GB"/>
          </a:p>
        </p:txBody>
      </p:sp>
    </p:spTree>
    <p:extLst>
      <p:ext uri="{BB962C8B-B14F-4D97-AF65-F5344CB8AC3E}">
        <p14:creationId xmlns:p14="http://schemas.microsoft.com/office/powerpoint/2010/main" val="296979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21474-3772-4674-82D2-7E6EBAFC64CB}"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19E68-449C-4B3E-98A4-609A766457B4}" type="slidenum">
              <a:rPr lang="en-GB" smtClean="0"/>
              <a:t>‹#›</a:t>
            </a:fld>
            <a:endParaRPr lang="en-GB"/>
          </a:p>
        </p:txBody>
      </p:sp>
    </p:spTree>
    <p:extLst>
      <p:ext uri="{BB962C8B-B14F-4D97-AF65-F5344CB8AC3E}">
        <p14:creationId xmlns:p14="http://schemas.microsoft.com/office/powerpoint/2010/main" val="417660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1F19E68-449C-4B3E-98A4-609A766457B4}" type="slidenum">
              <a:rPr lang="en-GB" smtClean="0"/>
              <a:t>1</a:t>
            </a:fld>
            <a:endParaRPr lang="en-GB"/>
          </a:p>
        </p:txBody>
      </p:sp>
    </p:spTree>
    <p:extLst>
      <p:ext uri="{BB962C8B-B14F-4D97-AF65-F5344CB8AC3E}">
        <p14:creationId xmlns:p14="http://schemas.microsoft.com/office/powerpoint/2010/main" val="20483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23</a:t>
            </a:fld>
            <a:endParaRPr lang="en-US"/>
          </a:p>
        </p:txBody>
      </p:sp>
    </p:spTree>
    <p:extLst>
      <p:ext uri="{BB962C8B-B14F-4D97-AF65-F5344CB8AC3E}">
        <p14:creationId xmlns:p14="http://schemas.microsoft.com/office/powerpoint/2010/main" val="90182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81F19E68-449C-4B3E-98A4-609A766457B4}" type="slidenum">
              <a:rPr lang="en-GB" smtClean="0"/>
              <a:t>29</a:t>
            </a:fld>
            <a:endParaRPr lang="en-GB"/>
          </a:p>
        </p:txBody>
      </p:sp>
    </p:spTree>
    <p:extLst>
      <p:ext uri="{BB962C8B-B14F-4D97-AF65-F5344CB8AC3E}">
        <p14:creationId xmlns:p14="http://schemas.microsoft.com/office/powerpoint/2010/main" val="385826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31</a:t>
            </a:fld>
            <a:endParaRPr lang="en-US"/>
          </a:p>
        </p:txBody>
      </p:sp>
    </p:spTree>
    <p:extLst>
      <p:ext uri="{BB962C8B-B14F-4D97-AF65-F5344CB8AC3E}">
        <p14:creationId xmlns:p14="http://schemas.microsoft.com/office/powerpoint/2010/main" val="172933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33</a:t>
            </a:fld>
            <a:endParaRPr lang="en-US"/>
          </a:p>
        </p:txBody>
      </p:sp>
    </p:spTree>
    <p:extLst>
      <p:ext uri="{BB962C8B-B14F-4D97-AF65-F5344CB8AC3E}">
        <p14:creationId xmlns:p14="http://schemas.microsoft.com/office/powerpoint/2010/main" val="194867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2</a:t>
            </a:fld>
            <a:endParaRPr lang="en-US"/>
          </a:p>
        </p:txBody>
      </p:sp>
    </p:spTree>
    <p:extLst>
      <p:ext uri="{BB962C8B-B14F-4D97-AF65-F5344CB8AC3E}">
        <p14:creationId xmlns:p14="http://schemas.microsoft.com/office/powerpoint/2010/main" val="77637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3</a:t>
            </a:fld>
            <a:endParaRPr lang="en-US"/>
          </a:p>
        </p:txBody>
      </p:sp>
    </p:spTree>
    <p:extLst>
      <p:ext uri="{BB962C8B-B14F-4D97-AF65-F5344CB8AC3E}">
        <p14:creationId xmlns:p14="http://schemas.microsoft.com/office/powerpoint/2010/main" val="253125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1F19E68-449C-4B3E-98A4-609A766457B4}" type="slidenum">
              <a:rPr lang="en-GB" smtClean="0"/>
              <a:t>5</a:t>
            </a:fld>
            <a:endParaRPr lang="en-GB"/>
          </a:p>
        </p:txBody>
      </p:sp>
    </p:spTree>
    <p:extLst>
      <p:ext uri="{BB962C8B-B14F-4D97-AF65-F5344CB8AC3E}">
        <p14:creationId xmlns:p14="http://schemas.microsoft.com/office/powerpoint/2010/main" val="77323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19E68-449C-4B3E-98A4-609A766457B4}" type="slidenum">
              <a:rPr lang="en-GB" smtClean="0"/>
              <a:t>7</a:t>
            </a:fld>
            <a:endParaRPr lang="en-GB"/>
          </a:p>
        </p:txBody>
      </p:sp>
    </p:spTree>
    <p:extLst>
      <p:ext uri="{BB962C8B-B14F-4D97-AF65-F5344CB8AC3E}">
        <p14:creationId xmlns:p14="http://schemas.microsoft.com/office/powerpoint/2010/main" val="255770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9</a:t>
            </a:fld>
            <a:endParaRPr lang="en-US"/>
          </a:p>
        </p:txBody>
      </p:sp>
    </p:spTree>
    <p:extLst>
      <p:ext uri="{BB962C8B-B14F-4D97-AF65-F5344CB8AC3E}">
        <p14:creationId xmlns:p14="http://schemas.microsoft.com/office/powerpoint/2010/main" val="5276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14</a:t>
            </a:fld>
            <a:endParaRPr lang="en-US"/>
          </a:p>
        </p:txBody>
      </p:sp>
    </p:spTree>
    <p:extLst>
      <p:ext uri="{BB962C8B-B14F-4D97-AF65-F5344CB8AC3E}">
        <p14:creationId xmlns:p14="http://schemas.microsoft.com/office/powerpoint/2010/main" val="351447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15</a:t>
            </a:fld>
            <a:endParaRPr lang="en-US"/>
          </a:p>
        </p:txBody>
      </p:sp>
    </p:spTree>
    <p:extLst>
      <p:ext uri="{BB962C8B-B14F-4D97-AF65-F5344CB8AC3E}">
        <p14:creationId xmlns:p14="http://schemas.microsoft.com/office/powerpoint/2010/main" val="210043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B5C242-9426-482F-9309-DDBD66DA0E12}" type="slidenum">
              <a:rPr lang="en-US" smtClean="0"/>
              <a:t>22</a:t>
            </a:fld>
            <a:endParaRPr lang="en-US"/>
          </a:p>
        </p:txBody>
      </p:sp>
    </p:spTree>
    <p:extLst>
      <p:ext uri="{BB962C8B-B14F-4D97-AF65-F5344CB8AC3E}">
        <p14:creationId xmlns:p14="http://schemas.microsoft.com/office/powerpoint/2010/main" val="3141699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726932-6C83-D5B9-6020-041D834C07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4" cy="6857997"/>
          </a:xfrm>
          <a:prstGeom prst="rect">
            <a:avLst/>
          </a:prstGeom>
        </p:spPr>
      </p:pic>
      <p:sp>
        <p:nvSpPr>
          <p:cNvPr id="16" name="Picture Placeholder 15">
            <a:extLst>
              <a:ext uri="{FF2B5EF4-FFF2-40B4-BE49-F238E27FC236}">
                <a16:creationId xmlns:a16="http://schemas.microsoft.com/office/drawing/2014/main" id="{1DAFE473-5FF6-8613-2AA8-F7E477322BCE}"/>
              </a:ext>
            </a:extLst>
          </p:cNvPr>
          <p:cNvSpPr>
            <a:spLocks noGrp="1"/>
          </p:cNvSpPr>
          <p:nvPr>
            <p:ph type="pic" sz="quarter" idx="14"/>
          </p:nvPr>
        </p:nvSpPr>
        <p:spPr>
          <a:xfrm>
            <a:off x="4164086" y="0"/>
            <a:ext cx="8027914" cy="6858000"/>
          </a:xfrm>
          <a:custGeom>
            <a:avLst/>
            <a:gdLst>
              <a:gd name="connsiteX0" fmla="*/ 3424552 w 8027914"/>
              <a:gd name="connsiteY0" fmla="*/ 0 h 6858000"/>
              <a:gd name="connsiteX1" fmla="*/ 8027914 w 8027914"/>
              <a:gd name="connsiteY1" fmla="*/ 0 h 6858000"/>
              <a:gd name="connsiteX2" fmla="*/ 8027914 w 8027914"/>
              <a:gd name="connsiteY2" fmla="*/ 6858000 h 6858000"/>
              <a:gd name="connsiteX3" fmla="*/ 0 w 8027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7914" h="6858000">
                <a:moveTo>
                  <a:pt x="3424552" y="0"/>
                </a:moveTo>
                <a:lnTo>
                  <a:pt x="8027914" y="0"/>
                </a:lnTo>
                <a:lnTo>
                  <a:pt x="8027914" y="6858000"/>
                </a:lnTo>
                <a:lnTo>
                  <a:pt x="0" y="6858000"/>
                </a:lnTo>
                <a:close/>
              </a:path>
            </a:pathLst>
          </a:custGeom>
          <a:solidFill>
            <a:schemeClr val="tx2"/>
          </a:solid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94A2155A-569B-FCBF-D823-30FD2657AA92}"/>
              </a:ext>
            </a:extLst>
          </p:cNvPr>
          <p:cNvSpPr>
            <a:spLocks noGrp="1"/>
          </p:cNvSpPr>
          <p:nvPr>
            <p:ph type="ctrTitle" hasCustomPrompt="1"/>
          </p:nvPr>
        </p:nvSpPr>
        <p:spPr>
          <a:xfrm>
            <a:off x="795120" y="2048014"/>
            <a:ext cx="5018202" cy="1076186"/>
          </a:xfrm>
        </p:spPr>
        <p:txBody>
          <a:bodyPr anchor="b">
            <a:normAutofit/>
          </a:bodyPr>
          <a:lstStyle>
            <a:lvl1pPr algn="l">
              <a:defRPr sz="3500">
                <a:solidFill>
                  <a:srgbClr val="164194"/>
                </a:solidFill>
              </a:defRPr>
            </a:lvl1pPr>
          </a:lstStyle>
          <a:p>
            <a:r>
              <a:rPr lang="en-US"/>
              <a:t>Click to edit Master </a:t>
            </a:r>
            <a:br>
              <a:rPr lang="en-US"/>
            </a:br>
            <a:r>
              <a:rPr lang="en-US"/>
              <a:t>title style</a:t>
            </a:r>
            <a:endParaRPr lang="en-GB"/>
          </a:p>
        </p:txBody>
      </p:sp>
      <p:sp>
        <p:nvSpPr>
          <p:cNvPr id="3" name="Subtitle 2">
            <a:extLst>
              <a:ext uri="{FF2B5EF4-FFF2-40B4-BE49-F238E27FC236}">
                <a16:creationId xmlns:a16="http://schemas.microsoft.com/office/drawing/2014/main" id="{26366AB9-5258-B3BB-7340-FC06064B195C}"/>
              </a:ext>
            </a:extLst>
          </p:cNvPr>
          <p:cNvSpPr>
            <a:spLocks noGrp="1"/>
          </p:cNvSpPr>
          <p:nvPr>
            <p:ph type="subTitle" idx="1"/>
          </p:nvPr>
        </p:nvSpPr>
        <p:spPr>
          <a:xfrm>
            <a:off x="795120" y="3429000"/>
            <a:ext cx="5018202" cy="1252765"/>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559B6789-FAA7-6EB1-198F-F0DC5576C2FC}"/>
              </a:ext>
            </a:extLst>
          </p:cNvPr>
          <p:cNvSpPr>
            <a:spLocks noGrp="1"/>
          </p:cNvSpPr>
          <p:nvPr>
            <p:ph type="ftr" sz="quarter" idx="3"/>
          </p:nvPr>
        </p:nvSpPr>
        <p:spPr>
          <a:xfrm>
            <a:off x="810324" y="6319801"/>
            <a:ext cx="4114800" cy="365125"/>
          </a:xfrm>
          <a:prstGeom prst="rect">
            <a:avLst/>
          </a:prstGeom>
        </p:spPr>
        <p:txBody>
          <a:bodyPr vert="horz" lIns="0" tIns="45720" rIns="91440" bIns="45720" rtlCol="0" anchor="ctr"/>
          <a:lstStyle>
            <a:lvl1pPr algn="l">
              <a:defRPr lang="en-GB" sz="900" kern="1200" dirty="0">
                <a:solidFill>
                  <a:schemeClr val="tx1"/>
                </a:solidFill>
                <a:latin typeface="+mn-lt"/>
                <a:ea typeface="+mn-ea"/>
                <a:cs typeface="+mn-cs"/>
              </a:defRPr>
            </a:lvl1pPr>
          </a:lstStyle>
          <a:p>
            <a:r>
              <a:rPr lang="en-GB"/>
              <a:t>Presentation Title</a:t>
            </a:r>
          </a:p>
        </p:txBody>
      </p:sp>
      <p:pic>
        <p:nvPicPr>
          <p:cNvPr id="7" name="Picture 7">
            <a:extLst>
              <a:ext uri="{FF2B5EF4-FFF2-40B4-BE49-F238E27FC236}">
                <a16:creationId xmlns:a16="http://schemas.microsoft.com/office/drawing/2014/main" id="{CA90308E-3750-D464-FC7E-07EAF2E0F0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0324" y="423511"/>
            <a:ext cx="2219148" cy="744889"/>
          </a:xfrm>
          <a:prstGeom prst="rect">
            <a:avLst/>
          </a:prstGeom>
        </p:spPr>
      </p:pic>
    </p:spTree>
    <p:extLst>
      <p:ext uri="{BB962C8B-B14F-4D97-AF65-F5344CB8AC3E}">
        <p14:creationId xmlns:p14="http://schemas.microsoft.com/office/powerpoint/2010/main" val="2814004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 Grey - Coloured logo">
    <p:bg>
      <p:bgPr>
        <a:solidFill>
          <a:srgbClr val="1641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8875711" cy="1036506"/>
          </a:xfrm>
        </p:spPr>
        <p:txBody>
          <a:bodyPr/>
          <a:lstStyle>
            <a:lvl1pP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7567760" cy="4351338"/>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pic>
        <p:nvPicPr>
          <p:cNvPr id="10" name="Picture 7">
            <a:extLst>
              <a:ext uri="{FF2B5EF4-FFF2-40B4-BE49-F238E27FC236}">
                <a16:creationId xmlns:a16="http://schemas.microsoft.com/office/drawing/2014/main" id="{E9C5BA55-725C-8915-76BC-910D0A72A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Tree>
    <p:extLst>
      <p:ext uri="{BB962C8B-B14F-4D97-AF65-F5344CB8AC3E}">
        <p14:creationId xmlns:p14="http://schemas.microsoft.com/office/powerpoint/2010/main" val="26588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and image - Grey - Coloured logo">
    <p:bg>
      <p:bgPr>
        <a:solidFill>
          <a:srgbClr val="16419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596A9B-01CD-8863-F6B8-1F4F700F6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6" cy="6857997"/>
          </a:xfrm>
          <a:prstGeom prst="rect">
            <a:avLst/>
          </a:prstGeom>
        </p:spPr>
      </p:pic>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8875711" cy="1036506"/>
          </a:xfrm>
        </p:spPr>
        <p:txBody>
          <a:bodyPr/>
          <a:lstStyle>
            <a:lvl1pP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7567760" cy="4351338"/>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pic>
        <p:nvPicPr>
          <p:cNvPr id="10" name="Picture 7">
            <a:extLst>
              <a:ext uri="{FF2B5EF4-FFF2-40B4-BE49-F238E27FC236}">
                <a16:creationId xmlns:a16="http://schemas.microsoft.com/office/drawing/2014/main" id="{E9C5BA55-725C-8915-76BC-910D0A72AD6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34" b="1434"/>
          <a:stretch/>
        </p:blipFill>
        <p:spPr>
          <a:xfrm>
            <a:off x="11243648" y="423512"/>
            <a:ext cx="570447" cy="550266"/>
          </a:xfrm>
          <a:prstGeom prst="rect">
            <a:avLst/>
          </a:prstGeom>
        </p:spPr>
      </p:pic>
    </p:spTree>
    <p:extLst>
      <p:ext uri="{BB962C8B-B14F-4D97-AF65-F5344CB8AC3E}">
        <p14:creationId xmlns:p14="http://schemas.microsoft.com/office/powerpoint/2010/main" val="3738564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lvl1pPr>
              <a:defRPr b="1">
                <a:solidFill>
                  <a:srgbClr val="164194"/>
                </a:solidFill>
              </a:defRPr>
            </a:lvl1pPr>
          </a:lstStyle>
          <a:p>
            <a:r>
              <a:rPr lang="en-GB"/>
              <a:t>Click to edit Master title style</a:t>
            </a:r>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cxnSp>
        <p:nvCxnSpPr>
          <p:cNvPr id="6" name="Straight Connector 5">
            <a:extLst>
              <a:ext uri="{FF2B5EF4-FFF2-40B4-BE49-F238E27FC236}">
                <a16:creationId xmlns:a16="http://schemas.microsoft.com/office/drawing/2014/main" id="{720761FB-9898-F107-0625-7D84F6B9DF0F}"/>
              </a:ext>
            </a:extLst>
          </p:cNvPr>
          <p:cNvCxnSpPr>
            <a:cxnSpLocks/>
          </p:cNvCxnSpPr>
          <p:nvPr userDrawn="1"/>
        </p:nvCxnSpPr>
        <p:spPr>
          <a:xfrm>
            <a:off x="772998" y="4628241"/>
            <a:ext cx="11011015" cy="0"/>
          </a:xfrm>
          <a:prstGeom prst="line">
            <a:avLst/>
          </a:prstGeom>
          <a:ln>
            <a:solidFill>
              <a:srgbClr val="164194"/>
            </a:solidFill>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4D171D0-7A74-5C87-8C36-5FAF4086B4BE}"/>
              </a:ext>
            </a:extLst>
          </p:cNvPr>
          <p:cNvGrpSpPr/>
          <p:nvPr userDrawn="1"/>
        </p:nvGrpSpPr>
        <p:grpSpPr>
          <a:xfrm>
            <a:off x="3848100" y="4412474"/>
            <a:ext cx="431534" cy="431534"/>
            <a:chOff x="3887774" y="3482671"/>
            <a:chExt cx="352186" cy="352186"/>
          </a:xfrm>
        </p:grpSpPr>
        <p:sp>
          <p:nvSpPr>
            <p:cNvPr id="11" name="Oval 10">
              <a:extLst>
                <a:ext uri="{FF2B5EF4-FFF2-40B4-BE49-F238E27FC236}">
                  <a16:creationId xmlns:a16="http://schemas.microsoft.com/office/drawing/2014/main" id="{EA1FDA09-0306-CA45-77A0-3175BA677370}"/>
                </a:ext>
              </a:extLst>
            </p:cNvPr>
            <p:cNvSpPr/>
            <p:nvPr/>
          </p:nvSpPr>
          <p:spPr>
            <a:xfrm>
              <a:off x="3887774" y="3482671"/>
              <a:ext cx="352186" cy="352186"/>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50"/>
            </a:p>
          </p:txBody>
        </p:sp>
        <p:sp>
          <p:nvSpPr>
            <p:cNvPr id="12" name="Isosceles Triangle 11">
              <a:extLst>
                <a:ext uri="{FF2B5EF4-FFF2-40B4-BE49-F238E27FC236}">
                  <a16:creationId xmlns:a16="http://schemas.microsoft.com/office/drawing/2014/main" id="{1E0CFC2E-09E6-E05E-04B0-0CB59718FB00}"/>
                </a:ext>
              </a:extLst>
            </p:cNvPr>
            <p:cNvSpPr/>
            <p:nvPr/>
          </p:nvSpPr>
          <p:spPr>
            <a:xfrm rot="5400000">
              <a:off x="4003815" y="3590187"/>
              <a:ext cx="159101" cy="1371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E67EAAC2-EBE1-AE11-520A-84CA82CF94E0}"/>
              </a:ext>
            </a:extLst>
          </p:cNvPr>
          <p:cNvGrpSpPr/>
          <p:nvPr userDrawn="1"/>
        </p:nvGrpSpPr>
        <p:grpSpPr>
          <a:xfrm>
            <a:off x="7912366" y="4412474"/>
            <a:ext cx="431534" cy="431534"/>
            <a:chOff x="7952040" y="3482671"/>
            <a:chExt cx="352186" cy="352186"/>
          </a:xfrm>
        </p:grpSpPr>
        <p:sp>
          <p:nvSpPr>
            <p:cNvPr id="14" name="Oval 13">
              <a:extLst>
                <a:ext uri="{FF2B5EF4-FFF2-40B4-BE49-F238E27FC236}">
                  <a16:creationId xmlns:a16="http://schemas.microsoft.com/office/drawing/2014/main" id="{0161BD71-B83E-5224-B550-2D818E4B2FBB}"/>
                </a:ext>
              </a:extLst>
            </p:cNvPr>
            <p:cNvSpPr/>
            <p:nvPr/>
          </p:nvSpPr>
          <p:spPr>
            <a:xfrm>
              <a:off x="7952040" y="3482671"/>
              <a:ext cx="352186" cy="352186"/>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50"/>
            </a:p>
          </p:txBody>
        </p:sp>
        <p:sp>
          <p:nvSpPr>
            <p:cNvPr id="15" name="Isosceles Triangle 14">
              <a:extLst>
                <a:ext uri="{FF2B5EF4-FFF2-40B4-BE49-F238E27FC236}">
                  <a16:creationId xmlns:a16="http://schemas.microsoft.com/office/drawing/2014/main" id="{2F91ECEE-E677-4FB4-97C3-81321BAC36D2}"/>
                </a:ext>
              </a:extLst>
            </p:cNvPr>
            <p:cNvSpPr/>
            <p:nvPr/>
          </p:nvSpPr>
          <p:spPr>
            <a:xfrm rot="5400000">
              <a:off x="8060488" y="3590186"/>
              <a:ext cx="159101" cy="1371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ECA70E67-7375-48BB-AC12-9EE62D52F508}"/>
              </a:ext>
            </a:extLst>
          </p:cNvPr>
          <p:cNvSpPr>
            <a:spLocks noGrp="1"/>
          </p:cNvSpPr>
          <p:nvPr>
            <p:ph type="body" sz="quarter" idx="18"/>
          </p:nvPr>
        </p:nvSpPr>
        <p:spPr>
          <a:xfrm>
            <a:off x="407988" y="1731357"/>
            <a:ext cx="11376025" cy="1342155"/>
          </a:xfrm>
        </p:spPr>
        <p:txBody>
          <a:bodyPr/>
          <a:lstStyle>
            <a:lvl3pPr>
              <a:buClr>
                <a:schemeClr val="tx2"/>
              </a:buCl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 name="Text Placeholder 16">
            <a:extLst>
              <a:ext uri="{FF2B5EF4-FFF2-40B4-BE49-F238E27FC236}">
                <a16:creationId xmlns:a16="http://schemas.microsoft.com/office/drawing/2014/main" id="{D0AC2215-7137-0D6B-4226-D0BFC3372AC0}"/>
              </a:ext>
            </a:extLst>
          </p:cNvPr>
          <p:cNvSpPr>
            <a:spLocks noGrp="1"/>
          </p:cNvSpPr>
          <p:nvPr>
            <p:ph type="body" sz="quarter" idx="19"/>
          </p:nvPr>
        </p:nvSpPr>
        <p:spPr>
          <a:xfrm>
            <a:off x="407988"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buClr>
                <a:schemeClr val="tx2"/>
              </a:buCl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16">
            <a:extLst>
              <a:ext uri="{FF2B5EF4-FFF2-40B4-BE49-F238E27FC236}">
                <a16:creationId xmlns:a16="http://schemas.microsoft.com/office/drawing/2014/main" id="{DD6EBE63-FF4A-7DB6-6ACD-FF0E6C006D23}"/>
              </a:ext>
            </a:extLst>
          </p:cNvPr>
          <p:cNvSpPr>
            <a:spLocks noGrp="1"/>
          </p:cNvSpPr>
          <p:nvPr>
            <p:ph type="body" sz="quarter" idx="20"/>
          </p:nvPr>
        </p:nvSpPr>
        <p:spPr>
          <a:xfrm>
            <a:off x="4472257"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buClr>
                <a:schemeClr val="tx2"/>
              </a:buCl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Text Placeholder 16">
            <a:extLst>
              <a:ext uri="{FF2B5EF4-FFF2-40B4-BE49-F238E27FC236}">
                <a16:creationId xmlns:a16="http://schemas.microsoft.com/office/drawing/2014/main" id="{13427AF3-359F-A389-6A98-BFC61E15772B}"/>
              </a:ext>
            </a:extLst>
          </p:cNvPr>
          <p:cNvSpPr>
            <a:spLocks noGrp="1"/>
          </p:cNvSpPr>
          <p:nvPr>
            <p:ph type="body" sz="quarter" idx="21"/>
          </p:nvPr>
        </p:nvSpPr>
        <p:spPr>
          <a:xfrm>
            <a:off x="8536526"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buClr>
                <a:schemeClr val="tx2"/>
              </a:buCl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7">
            <a:extLst>
              <a:ext uri="{FF2B5EF4-FFF2-40B4-BE49-F238E27FC236}">
                <a16:creationId xmlns:a16="http://schemas.microsoft.com/office/drawing/2014/main" id="{8C389367-6532-DF93-D7B7-B0030C1E70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
        <p:nvSpPr>
          <p:cNvPr id="7" name="Freeform: Shape 20">
            <a:extLst>
              <a:ext uri="{FF2B5EF4-FFF2-40B4-BE49-F238E27FC236}">
                <a16:creationId xmlns:a16="http://schemas.microsoft.com/office/drawing/2014/main" id="{9B2F226E-E7AF-61E7-C7B3-7D58C06B0E92}"/>
              </a:ext>
            </a:extLst>
          </p:cNvPr>
          <p:cNvSpPr/>
          <p:nvPr userDrawn="1"/>
        </p:nvSpPr>
        <p:spPr>
          <a:xfrm flipH="1">
            <a:off x="11514596" y="6376363"/>
            <a:ext cx="252000" cy="252000"/>
          </a:xfrm>
          <a:prstGeom prst="rect">
            <a:avLst/>
          </a:prstGeom>
          <a:solidFill>
            <a:srgbClr val="E87722"/>
          </a:solidFill>
          <a:ln w="12700" cap="flat" cmpd="sng" algn="ctr">
            <a:noFill/>
            <a:prstDash val="solid"/>
            <a:miter lim="800000"/>
          </a:ln>
          <a:effectLst/>
        </p:spPr>
        <p:txBody>
          <a:bodyPr wrap="square" t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75756"/>
              </a:solidFill>
              <a:effectLst/>
              <a:uLnTx/>
              <a:uFillTx/>
              <a:latin typeface="Open Sans"/>
              <a:ea typeface="+mn-ea"/>
              <a:cs typeface="+mn-cs"/>
            </a:endParaRPr>
          </a:p>
        </p:txBody>
      </p:sp>
      <p:sp>
        <p:nvSpPr>
          <p:cNvPr id="8" name="Slide Number Placeholder 5">
            <a:extLst>
              <a:ext uri="{FF2B5EF4-FFF2-40B4-BE49-F238E27FC236}">
                <a16:creationId xmlns:a16="http://schemas.microsoft.com/office/drawing/2014/main" id="{0AB2C2B6-1EC2-EA00-9210-62FFAB7D013D}"/>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7AF368-EED1-4178-BC3A-8C3690AAB4F2}" type="slidenum">
              <a:rPr kumimoji="0" lang="en-GB" sz="900" b="0"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5265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lvl1pPr>
              <a:defRPr b="1">
                <a:solidFill>
                  <a:srgbClr val="164194"/>
                </a:solidFill>
              </a:defRPr>
            </a:lvl1pPr>
          </a:lstStyle>
          <a:p>
            <a:r>
              <a:rPr lang="en-GB"/>
              <a:t>Click to edit Master title style</a:t>
            </a:r>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pic>
        <p:nvPicPr>
          <p:cNvPr id="5" name="Picture 7">
            <a:extLst>
              <a:ext uri="{FF2B5EF4-FFF2-40B4-BE49-F238E27FC236}">
                <a16:creationId xmlns:a16="http://schemas.microsoft.com/office/drawing/2014/main" id="{868415C0-24FC-3AF4-A0E7-E817ED78A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
        <p:nvSpPr>
          <p:cNvPr id="10" name="Freeform: Shape 20">
            <a:extLst>
              <a:ext uri="{FF2B5EF4-FFF2-40B4-BE49-F238E27FC236}">
                <a16:creationId xmlns:a16="http://schemas.microsoft.com/office/drawing/2014/main" id="{73C0CAD2-1CEF-3AD2-E1DB-7EA6B1C726B9}"/>
              </a:ext>
            </a:extLst>
          </p:cNvPr>
          <p:cNvSpPr/>
          <p:nvPr userDrawn="1"/>
        </p:nvSpPr>
        <p:spPr>
          <a:xfrm flipH="1">
            <a:off x="11514596" y="6376363"/>
            <a:ext cx="252000" cy="252000"/>
          </a:xfrm>
          <a:prstGeom prst="rect">
            <a:avLst/>
          </a:prstGeom>
          <a:solidFill>
            <a:srgbClr val="E87722"/>
          </a:solidFill>
          <a:ln w="12700" cap="flat" cmpd="sng" algn="ctr">
            <a:noFill/>
            <a:prstDash val="solid"/>
            <a:miter lim="800000"/>
          </a:ln>
          <a:effectLst/>
        </p:spPr>
        <p:txBody>
          <a:bodyPr wrap="square" t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75756"/>
              </a:solidFill>
              <a:effectLst/>
              <a:uLnTx/>
              <a:uFillTx/>
              <a:latin typeface="Open Sans"/>
              <a:ea typeface="+mn-ea"/>
              <a:cs typeface="+mn-cs"/>
            </a:endParaRPr>
          </a:p>
        </p:txBody>
      </p:sp>
      <p:sp>
        <p:nvSpPr>
          <p:cNvPr id="11" name="Slide Number Placeholder 5">
            <a:extLst>
              <a:ext uri="{FF2B5EF4-FFF2-40B4-BE49-F238E27FC236}">
                <a16:creationId xmlns:a16="http://schemas.microsoft.com/office/drawing/2014/main" id="{E5D75733-ED5C-E8F0-F829-C6E593A3F942}"/>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7AF368-EED1-4178-BC3A-8C3690AAB4F2}" type="slidenum">
              <a:rPr kumimoji="0" lang="en-GB" sz="900" b="0"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59610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Freeform: Shape 19">
            <a:extLst>
              <a:ext uri="{FF2B5EF4-FFF2-40B4-BE49-F238E27FC236}">
                <a16:creationId xmlns:a16="http://schemas.microsoft.com/office/drawing/2014/main" id="{DF30B89A-0A5B-DCD1-453D-CA1BE459B4F4}"/>
              </a:ext>
            </a:extLst>
          </p:cNvPr>
          <p:cNvSpPr/>
          <p:nvPr userDrawn="1"/>
        </p:nvSpPr>
        <p:spPr>
          <a:xfrm flipH="1" flipV="1">
            <a:off x="2822917" y="0"/>
            <a:ext cx="9369083" cy="6858000"/>
          </a:xfrm>
          <a:custGeom>
            <a:avLst/>
            <a:gdLst>
              <a:gd name="connsiteX0" fmla="*/ 0 w 11176264"/>
              <a:gd name="connsiteY0" fmla="*/ 0 h 6858000"/>
              <a:gd name="connsiteX1" fmla="*/ 2722914 w 11176264"/>
              <a:gd name="connsiteY1" fmla="*/ 0 h 6858000"/>
              <a:gd name="connsiteX2" fmla="*/ 4408839 w 11176264"/>
              <a:gd name="connsiteY2" fmla="*/ 0 h 6858000"/>
              <a:gd name="connsiteX3" fmla="*/ 4531516 w 11176264"/>
              <a:gd name="connsiteY3" fmla="*/ 0 h 6858000"/>
              <a:gd name="connsiteX4" fmla="*/ 6217441 w 11176264"/>
              <a:gd name="connsiteY4" fmla="*/ 0 h 6858000"/>
              <a:gd name="connsiteX5" fmla="*/ 9490339 w 11176264"/>
              <a:gd name="connsiteY5" fmla="*/ 0 h 6858000"/>
              <a:gd name="connsiteX6" fmla="*/ 11176264 w 11176264"/>
              <a:gd name="connsiteY6" fmla="*/ 0 h 6858000"/>
              <a:gd name="connsiteX7" fmla="*/ 7751712 w 11176264"/>
              <a:gd name="connsiteY7" fmla="*/ 6858000 h 6858000"/>
              <a:gd name="connsiteX8" fmla="*/ 6065787 w 11176264"/>
              <a:gd name="connsiteY8" fmla="*/ 6858000 h 6858000"/>
              <a:gd name="connsiteX9" fmla="*/ 4408839 w 11176264"/>
              <a:gd name="connsiteY9" fmla="*/ 6858000 h 6858000"/>
              <a:gd name="connsiteX10" fmla="*/ 2792889 w 11176264"/>
              <a:gd name="connsiteY10" fmla="*/ 6858000 h 6858000"/>
              <a:gd name="connsiteX11" fmla="*/ 2722914 w 11176264"/>
              <a:gd name="connsiteY11" fmla="*/ 6858000 h 6858000"/>
              <a:gd name="connsiteX12" fmla="*/ 1106964 w 11176264"/>
              <a:gd name="connsiteY12" fmla="*/ 6858000 h 6858000"/>
              <a:gd name="connsiteX13" fmla="*/ 0 w 11176264"/>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6264" h="6858000">
                <a:moveTo>
                  <a:pt x="0" y="0"/>
                </a:moveTo>
                <a:lnTo>
                  <a:pt x="2722914" y="0"/>
                </a:lnTo>
                <a:lnTo>
                  <a:pt x="4408839" y="0"/>
                </a:lnTo>
                <a:lnTo>
                  <a:pt x="4531516" y="0"/>
                </a:lnTo>
                <a:lnTo>
                  <a:pt x="6217441" y="0"/>
                </a:lnTo>
                <a:lnTo>
                  <a:pt x="9490339" y="0"/>
                </a:lnTo>
                <a:lnTo>
                  <a:pt x="11176264" y="0"/>
                </a:lnTo>
                <a:lnTo>
                  <a:pt x="7751712" y="6858000"/>
                </a:lnTo>
                <a:lnTo>
                  <a:pt x="6065787" y="6858000"/>
                </a:lnTo>
                <a:lnTo>
                  <a:pt x="4408839" y="6858000"/>
                </a:lnTo>
                <a:lnTo>
                  <a:pt x="2792889" y="6858000"/>
                </a:lnTo>
                <a:lnTo>
                  <a:pt x="2722914" y="6858000"/>
                </a:lnTo>
                <a:lnTo>
                  <a:pt x="1106964"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F7F7F7"/>
              </a:solidFill>
            </a:endParaRPr>
          </a:p>
        </p:txBody>
      </p:sp>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lvl1pPr>
              <a:defRPr b="1">
                <a:solidFill>
                  <a:srgbClr val="164194"/>
                </a:solidFill>
              </a:defRPr>
            </a:lvl1pPr>
          </a:lstStyle>
          <a:p>
            <a:r>
              <a:rPr lang="en-GB"/>
              <a:t>Click to edit Master title style</a:t>
            </a:r>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pic>
        <p:nvPicPr>
          <p:cNvPr id="14" name="Picture 7">
            <a:extLst>
              <a:ext uri="{FF2B5EF4-FFF2-40B4-BE49-F238E27FC236}">
                <a16:creationId xmlns:a16="http://schemas.microsoft.com/office/drawing/2014/main" id="{27F9A294-6FB8-1923-9E93-876A7678B6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
        <p:nvSpPr>
          <p:cNvPr id="15" name="Freeform: Shape 20">
            <a:extLst>
              <a:ext uri="{FF2B5EF4-FFF2-40B4-BE49-F238E27FC236}">
                <a16:creationId xmlns:a16="http://schemas.microsoft.com/office/drawing/2014/main" id="{60F93269-EBD8-B613-1489-560DE66A9563}"/>
              </a:ext>
            </a:extLst>
          </p:cNvPr>
          <p:cNvSpPr/>
          <p:nvPr userDrawn="1"/>
        </p:nvSpPr>
        <p:spPr>
          <a:xfrm flipH="1">
            <a:off x="11514596" y="6376363"/>
            <a:ext cx="252000" cy="252000"/>
          </a:xfrm>
          <a:prstGeom prst="rect">
            <a:avLst/>
          </a:prstGeom>
          <a:solidFill>
            <a:srgbClr val="E87722"/>
          </a:solidFill>
          <a:ln w="12700" cap="flat" cmpd="sng" algn="ctr">
            <a:noFill/>
            <a:prstDash val="solid"/>
            <a:miter lim="800000"/>
          </a:ln>
          <a:effectLst/>
        </p:spPr>
        <p:txBody>
          <a:bodyPr wrap="square" t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75756"/>
              </a:solidFill>
              <a:effectLst/>
              <a:uLnTx/>
              <a:uFillTx/>
              <a:latin typeface="Open Sans"/>
              <a:ea typeface="+mn-ea"/>
              <a:cs typeface="+mn-cs"/>
            </a:endParaRPr>
          </a:p>
        </p:txBody>
      </p:sp>
      <p:sp>
        <p:nvSpPr>
          <p:cNvPr id="16" name="Slide Number Placeholder 5">
            <a:extLst>
              <a:ext uri="{FF2B5EF4-FFF2-40B4-BE49-F238E27FC236}">
                <a16:creationId xmlns:a16="http://schemas.microsoft.com/office/drawing/2014/main" id="{65318708-BDCA-747B-6DF2-0387072E4E0D}"/>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7AF368-EED1-4178-BC3A-8C3690AAB4F2}" type="slidenum">
              <a:rPr kumimoji="0" lang="en-GB" sz="900" b="0"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69253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3" name="Picture 2" descr="A white and grey background with circles&#10;&#10;Description automatically generated">
            <a:extLst>
              <a:ext uri="{FF2B5EF4-FFF2-40B4-BE49-F238E27FC236}">
                <a16:creationId xmlns:a16="http://schemas.microsoft.com/office/drawing/2014/main" id="{1B76AE85-A979-19AC-F9E6-63E6155F7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Picture Placeholder 15">
            <a:extLst>
              <a:ext uri="{FF2B5EF4-FFF2-40B4-BE49-F238E27FC236}">
                <a16:creationId xmlns:a16="http://schemas.microsoft.com/office/drawing/2014/main" id="{1DAFE473-5FF6-8613-2AA8-F7E477322BCE}"/>
              </a:ext>
            </a:extLst>
          </p:cNvPr>
          <p:cNvSpPr>
            <a:spLocks noGrp="1"/>
          </p:cNvSpPr>
          <p:nvPr>
            <p:ph type="pic" sz="quarter" idx="14"/>
          </p:nvPr>
        </p:nvSpPr>
        <p:spPr>
          <a:xfrm>
            <a:off x="4164086" y="0"/>
            <a:ext cx="8027914" cy="6858000"/>
          </a:xfrm>
          <a:custGeom>
            <a:avLst/>
            <a:gdLst>
              <a:gd name="connsiteX0" fmla="*/ 3424552 w 8027914"/>
              <a:gd name="connsiteY0" fmla="*/ 0 h 6858000"/>
              <a:gd name="connsiteX1" fmla="*/ 8027914 w 8027914"/>
              <a:gd name="connsiteY1" fmla="*/ 0 h 6858000"/>
              <a:gd name="connsiteX2" fmla="*/ 8027914 w 8027914"/>
              <a:gd name="connsiteY2" fmla="*/ 6858000 h 6858000"/>
              <a:gd name="connsiteX3" fmla="*/ 0 w 8027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7914" h="6858000">
                <a:moveTo>
                  <a:pt x="3424552" y="0"/>
                </a:moveTo>
                <a:lnTo>
                  <a:pt x="8027914" y="0"/>
                </a:lnTo>
                <a:lnTo>
                  <a:pt x="8027914" y="6858000"/>
                </a:lnTo>
                <a:lnTo>
                  <a:pt x="0" y="6858000"/>
                </a:lnTo>
                <a:close/>
              </a:path>
            </a:pathLst>
          </a:custGeom>
          <a:solidFill>
            <a:srgbClr val="164194"/>
          </a:solidFill>
        </p:spPr>
        <p:txBody>
          <a:bodyPr wrap="square">
            <a:noAutofit/>
          </a:bodyPr>
          <a:lstStyle/>
          <a:p>
            <a:r>
              <a:rPr lang="en-GB"/>
              <a:t>Click icon to add picture</a:t>
            </a:r>
          </a:p>
        </p:txBody>
      </p:sp>
      <p:sp>
        <p:nvSpPr>
          <p:cNvPr id="5" name="Title 1">
            <a:extLst>
              <a:ext uri="{FF2B5EF4-FFF2-40B4-BE49-F238E27FC236}">
                <a16:creationId xmlns:a16="http://schemas.microsoft.com/office/drawing/2014/main" id="{0F60BE17-5DF3-9B8A-C341-BB124B46E479}"/>
              </a:ext>
            </a:extLst>
          </p:cNvPr>
          <p:cNvSpPr>
            <a:spLocks noGrp="1"/>
          </p:cNvSpPr>
          <p:nvPr>
            <p:ph type="ctrTitle" hasCustomPrompt="1"/>
          </p:nvPr>
        </p:nvSpPr>
        <p:spPr>
          <a:xfrm>
            <a:off x="795120" y="2044701"/>
            <a:ext cx="5018202" cy="1076186"/>
          </a:xfrm>
        </p:spPr>
        <p:txBody>
          <a:bodyPr anchor="b">
            <a:normAutofit/>
          </a:bodyPr>
          <a:lstStyle>
            <a:lvl1pPr algn="l">
              <a:defRPr sz="3500">
                <a:solidFill>
                  <a:srgbClr val="164194"/>
                </a:solidFill>
              </a:defRPr>
            </a:lvl1pPr>
          </a:lstStyle>
          <a:p>
            <a:r>
              <a:rPr lang="en-US"/>
              <a:t>Click to edit Master </a:t>
            </a:r>
            <a:br>
              <a:rPr lang="en-US"/>
            </a:br>
            <a:r>
              <a:rPr lang="en-US"/>
              <a:t>title style</a:t>
            </a:r>
            <a:endParaRPr lang="en-GB"/>
          </a:p>
        </p:txBody>
      </p:sp>
      <p:sp>
        <p:nvSpPr>
          <p:cNvPr id="7" name="Subtitle 2">
            <a:extLst>
              <a:ext uri="{FF2B5EF4-FFF2-40B4-BE49-F238E27FC236}">
                <a16:creationId xmlns:a16="http://schemas.microsoft.com/office/drawing/2014/main" id="{BF6A19B4-94D6-52AD-54A9-FA7D6438EF32}"/>
              </a:ext>
            </a:extLst>
          </p:cNvPr>
          <p:cNvSpPr>
            <a:spLocks noGrp="1"/>
          </p:cNvSpPr>
          <p:nvPr>
            <p:ph type="subTitle" idx="1"/>
          </p:nvPr>
        </p:nvSpPr>
        <p:spPr>
          <a:xfrm>
            <a:off x="795120" y="3429000"/>
            <a:ext cx="5018202" cy="1252765"/>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Footer Placeholder 4">
            <a:extLst>
              <a:ext uri="{FF2B5EF4-FFF2-40B4-BE49-F238E27FC236}">
                <a16:creationId xmlns:a16="http://schemas.microsoft.com/office/drawing/2014/main" id="{23E308AD-10F7-E28B-B88A-660161ECD8D4}"/>
              </a:ext>
            </a:extLst>
          </p:cNvPr>
          <p:cNvSpPr>
            <a:spLocks noGrp="1"/>
          </p:cNvSpPr>
          <p:nvPr>
            <p:ph type="ftr" sz="quarter" idx="3"/>
          </p:nvPr>
        </p:nvSpPr>
        <p:spPr>
          <a:xfrm>
            <a:off x="810324" y="6319801"/>
            <a:ext cx="4114800" cy="365125"/>
          </a:xfrm>
          <a:prstGeom prst="rect">
            <a:avLst/>
          </a:prstGeom>
        </p:spPr>
        <p:txBody>
          <a:bodyPr vert="horz" lIns="0" tIns="45720" rIns="91440" bIns="45720" rtlCol="0" anchor="ctr"/>
          <a:lstStyle>
            <a:lvl1pPr algn="l">
              <a:defRPr lang="en-GB" sz="900" kern="1200" dirty="0">
                <a:solidFill>
                  <a:schemeClr val="tx1"/>
                </a:solidFill>
                <a:latin typeface="+mn-lt"/>
                <a:ea typeface="+mn-ea"/>
                <a:cs typeface="+mn-cs"/>
              </a:defRPr>
            </a:lvl1pPr>
          </a:lstStyle>
          <a:p>
            <a:r>
              <a:rPr lang="en-GB"/>
              <a:t>Presentation Title</a:t>
            </a:r>
          </a:p>
        </p:txBody>
      </p:sp>
      <p:pic>
        <p:nvPicPr>
          <p:cNvPr id="2" name="Picture 7">
            <a:extLst>
              <a:ext uri="{FF2B5EF4-FFF2-40B4-BE49-F238E27FC236}">
                <a16:creationId xmlns:a16="http://schemas.microsoft.com/office/drawing/2014/main" id="{692B02C6-2DFD-360F-1C38-0F4291FD28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0324" y="649906"/>
            <a:ext cx="2219148" cy="744889"/>
          </a:xfrm>
          <a:prstGeom prst="rect">
            <a:avLst/>
          </a:prstGeom>
        </p:spPr>
      </p:pic>
    </p:spTree>
    <p:extLst>
      <p:ext uri="{BB962C8B-B14F-4D97-AF65-F5344CB8AC3E}">
        <p14:creationId xmlns:p14="http://schemas.microsoft.com/office/powerpoint/2010/main" val="1152933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 Grey triangl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16BC19-15C9-A523-30E0-0701ECBC0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6" cy="6857997"/>
          </a:xfrm>
          <a:prstGeom prst="rect">
            <a:avLst/>
          </a:prstGeom>
        </p:spPr>
      </p:pic>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pic>
        <p:nvPicPr>
          <p:cNvPr id="2" name="Picture 1">
            <a:extLst>
              <a:ext uri="{FF2B5EF4-FFF2-40B4-BE49-F238E27FC236}">
                <a16:creationId xmlns:a16="http://schemas.microsoft.com/office/drawing/2014/main" id="{2ABCDF38-FF48-A6F2-F72B-C5B79EAFE8E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8969928" y="-131430"/>
            <a:ext cx="3300449" cy="2217723"/>
          </a:xfrm>
          <a:prstGeom prst="rect">
            <a:avLst/>
          </a:prstGeom>
        </p:spPr>
      </p:pic>
      <p:sp>
        <p:nvSpPr>
          <p:cNvPr id="8" name="Content Placeholder 13">
            <a:extLst>
              <a:ext uri="{FF2B5EF4-FFF2-40B4-BE49-F238E27FC236}">
                <a16:creationId xmlns:a16="http://schemas.microsoft.com/office/drawing/2014/main" id="{D8D00F6C-2AC3-E737-4AA6-AC7980E44F16}"/>
              </a:ext>
            </a:extLst>
          </p:cNvPr>
          <p:cNvSpPr>
            <a:spLocks noGrp="1"/>
          </p:cNvSpPr>
          <p:nvPr>
            <p:ph sz="quarter" idx="13"/>
          </p:nvPr>
        </p:nvSpPr>
        <p:spPr>
          <a:xfrm>
            <a:off x="407988" y="1661157"/>
            <a:ext cx="6199642" cy="377825"/>
          </a:xfrm>
        </p:spPr>
        <p:txBody>
          <a:bodyPr>
            <a:noAutofit/>
          </a:bodyPr>
          <a:lstStyle>
            <a:lvl1pPr>
              <a:defRPr sz="1600" b="0">
                <a:solidFill>
                  <a:schemeClr val="accent3">
                    <a:lumMod val="20000"/>
                    <a:lumOff val="80000"/>
                  </a:schemeClr>
                </a:solidFill>
              </a:defRPr>
            </a:lvl1pPr>
          </a:lstStyle>
          <a:p>
            <a:pPr lvl="0"/>
            <a:r>
              <a:rPr lang="en-GB"/>
              <a:t>Click to edit Master text styles</a:t>
            </a:r>
          </a:p>
        </p:txBody>
      </p:sp>
      <p:sp>
        <p:nvSpPr>
          <p:cNvPr id="9" name="Title 1">
            <a:extLst>
              <a:ext uri="{FF2B5EF4-FFF2-40B4-BE49-F238E27FC236}">
                <a16:creationId xmlns:a16="http://schemas.microsoft.com/office/drawing/2014/main" id="{715267F4-E283-759C-3EEF-337321D155BB}"/>
              </a:ext>
            </a:extLst>
          </p:cNvPr>
          <p:cNvSpPr>
            <a:spLocks noGrp="1"/>
          </p:cNvSpPr>
          <p:nvPr>
            <p:ph type="title"/>
          </p:nvPr>
        </p:nvSpPr>
        <p:spPr>
          <a:xfrm>
            <a:off x="407988" y="2891385"/>
            <a:ext cx="6199642" cy="1075226"/>
          </a:xfrm>
        </p:spPr>
        <p:txBody>
          <a:bodyPr>
            <a:noAutofit/>
          </a:bodyPr>
          <a:lstStyle>
            <a:lvl1pPr>
              <a:defRPr sz="4000" b="1">
                <a:solidFill>
                  <a:schemeClr val="tx1"/>
                </a:solidFill>
              </a:defRPr>
            </a:lvl1pPr>
          </a:lstStyle>
          <a:p>
            <a:r>
              <a:rPr lang="en-GB"/>
              <a:t>Click to edit Master title style</a:t>
            </a:r>
          </a:p>
        </p:txBody>
      </p:sp>
      <p:sp>
        <p:nvSpPr>
          <p:cNvPr id="18" name="Picture Placeholder 17">
            <a:extLst>
              <a:ext uri="{FF2B5EF4-FFF2-40B4-BE49-F238E27FC236}">
                <a16:creationId xmlns:a16="http://schemas.microsoft.com/office/drawing/2014/main" id="{4DF64B6F-C918-D480-52BA-FAED55C365C1}"/>
              </a:ext>
            </a:extLst>
          </p:cNvPr>
          <p:cNvSpPr>
            <a:spLocks noGrp="1"/>
          </p:cNvSpPr>
          <p:nvPr>
            <p:ph type="pic" sz="quarter" idx="17"/>
          </p:nvPr>
        </p:nvSpPr>
        <p:spPr>
          <a:xfrm>
            <a:off x="5878585" y="2"/>
            <a:ext cx="6313415" cy="6857999"/>
          </a:xfrm>
          <a:custGeom>
            <a:avLst/>
            <a:gdLst>
              <a:gd name="connsiteX0" fmla="*/ 3424552 w 6313415"/>
              <a:gd name="connsiteY0" fmla="*/ 0 h 6857999"/>
              <a:gd name="connsiteX1" fmla="*/ 6313414 w 6313415"/>
              <a:gd name="connsiteY1" fmla="*/ 0 h 6857999"/>
              <a:gd name="connsiteX2" fmla="*/ 6313415 w 6313415"/>
              <a:gd name="connsiteY2" fmla="*/ 4867273 h 6857999"/>
              <a:gd name="connsiteX3" fmla="*/ 6313415 w 6313415"/>
              <a:gd name="connsiteY3" fmla="*/ 6768661 h 6857999"/>
              <a:gd name="connsiteX4" fmla="*/ 6313415 w 6313415"/>
              <a:gd name="connsiteY4" fmla="*/ 6857998 h 6857999"/>
              <a:gd name="connsiteX5" fmla="*/ 6313414 w 6313415"/>
              <a:gd name="connsiteY5" fmla="*/ 6857998 h 6857999"/>
              <a:gd name="connsiteX6" fmla="*/ 6313414 w 6313415"/>
              <a:gd name="connsiteY6" fmla="*/ 6857999 h 6857999"/>
              <a:gd name="connsiteX7" fmla="*/ 0 w 6313415"/>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3415" h="6857999">
                <a:moveTo>
                  <a:pt x="3424552" y="0"/>
                </a:moveTo>
                <a:lnTo>
                  <a:pt x="6313414" y="0"/>
                </a:lnTo>
                <a:lnTo>
                  <a:pt x="6313415" y="4867273"/>
                </a:lnTo>
                <a:lnTo>
                  <a:pt x="6313415" y="6768661"/>
                </a:lnTo>
                <a:lnTo>
                  <a:pt x="6313415" y="6857998"/>
                </a:lnTo>
                <a:lnTo>
                  <a:pt x="6313414" y="6857998"/>
                </a:lnTo>
                <a:lnTo>
                  <a:pt x="6313414" y="6857999"/>
                </a:lnTo>
                <a:lnTo>
                  <a:pt x="0" y="6857999"/>
                </a:lnTo>
                <a:close/>
              </a:path>
            </a:pathLst>
          </a:custGeom>
          <a:solidFill>
            <a:schemeClr val="bg1"/>
          </a:solidFill>
        </p:spPr>
        <p:txBody>
          <a:bodyPr wrap="square">
            <a:noAutofit/>
          </a:bodyPr>
          <a:lstStyle/>
          <a:p>
            <a:r>
              <a:rPr lang="en-GB"/>
              <a:t>Click icon to add picture</a:t>
            </a:r>
            <a:endParaRPr lang="en-US"/>
          </a:p>
        </p:txBody>
      </p:sp>
      <p:pic>
        <p:nvPicPr>
          <p:cNvPr id="14" name="Picture 7">
            <a:extLst>
              <a:ext uri="{FF2B5EF4-FFF2-40B4-BE49-F238E27FC236}">
                <a16:creationId xmlns:a16="http://schemas.microsoft.com/office/drawing/2014/main" id="{7593D27A-67D2-5878-38E7-1A3350E1FB2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34" b="1434"/>
          <a:stretch/>
        </p:blipFill>
        <p:spPr>
          <a:xfrm>
            <a:off x="11243648" y="423512"/>
            <a:ext cx="570447" cy="550266"/>
          </a:xfrm>
          <a:prstGeom prst="rect">
            <a:avLst/>
          </a:prstGeom>
        </p:spPr>
      </p:pic>
    </p:spTree>
    <p:extLst>
      <p:ext uri="{BB962C8B-B14F-4D97-AF65-F5344CB8AC3E}">
        <p14:creationId xmlns:p14="http://schemas.microsoft.com/office/powerpoint/2010/main" val="1331087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Only - Grey triangl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16BC19-15C9-A523-30E0-0701ECBC0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6" cy="6857997"/>
          </a:xfrm>
          <a:prstGeom prst="rect">
            <a:avLst/>
          </a:prstGeom>
        </p:spPr>
      </p:pic>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8" name="Content Placeholder 13">
            <a:extLst>
              <a:ext uri="{FF2B5EF4-FFF2-40B4-BE49-F238E27FC236}">
                <a16:creationId xmlns:a16="http://schemas.microsoft.com/office/drawing/2014/main" id="{D8D00F6C-2AC3-E737-4AA6-AC7980E44F16}"/>
              </a:ext>
            </a:extLst>
          </p:cNvPr>
          <p:cNvSpPr>
            <a:spLocks noGrp="1"/>
          </p:cNvSpPr>
          <p:nvPr>
            <p:ph sz="quarter" idx="13"/>
          </p:nvPr>
        </p:nvSpPr>
        <p:spPr>
          <a:xfrm>
            <a:off x="407988" y="1667940"/>
            <a:ext cx="6199642" cy="377825"/>
          </a:xfrm>
        </p:spPr>
        <p:txBody>
          <a:bodyPr>
            <a:noAutofit/>
          </a:bodyPr>
          <a:lstStyle>
            <a:lvl1pPr>
              <a:defRPr sz="1600" b="0">
                <a:solidFill>
                  <a:schemeClr val="accent3">
                    <a:lumMod val="20000"/>
                    <a:lumOff val="80000"/>
                  </a:schemeClr>
                </a:solidFill>
              </a:defRPr>
            </a:lvl1pPr>
          </a:lstStyle>
          <a:p>
            <a:pPr lvl="0"/>
            <a:r>
              <a:rPr lang="en-GB"/>
              <a:t>Click to edit Master text styles</a:t>
            </a:r>
          </a:p>
        </p:txBody>
      </p:sp>
      <p:sp>
        <p:nvSpPr>
          <p:cNvPr id="9" name="Title 1">
            <a:extLst>
              <a:ext uri="{FF2B5EF4-FFF2-40B4-BE49-F238E27FC236}">
                <a16:creationId xmlns:a16="http://schemas.microsoft.com/office/drawing/2014/main" id="{715267F4-E283-759C-3EEF-337321D155BB}"/>
              </a:ext>
            </a:extLst>
          </p:cNvPr>
          <p:cNvSpPr>
            <a:spLocks noGrp="1"/>
          </p:cNvSpPr>
          <p:nvPr>
            <p:ph type="title"/>
          </p:nvPr>
        </p:nvSpPr>
        <p:spPr>
          <a:xfrm>
            <a:off x="407988" y="2886999"/>
            <a:ext cx="6199642" cy="1083998"/>
          </a:xfrm>
        </p:spPr>
        <p:txBody>
          <a:bodyPr>
            <a:noAutofit/>
          </a:bodyPr>
          <a:lstStyle>
            <a:lvl1pPr>
              <a:defRPr sz="4000" b="1">
                <a:solidFill>
                  <a:schemeClr val="tx1"/>
                </a:solidFill>
              </a:defRPr>
            </a:lvl1pPr>
          </a:lstStyle>
          <a:p>
            <a:r>
              <a:rPr lang="en-GB"/>
              <a:t>Click to edit Master title style</a:t>
            </a:r>
          </a:p>
        </p:txBody>
      </p:sp>
    </p:spTree>
    <p:extLst>
      <p:ext uri="{BB962C8B-B14F-4D97-AF65-F5344CB8AC3E}">
        <p14:creationId xmlns:p14="http://schemas.microsoft.com/office/powerpoint/2010/main" val="2928177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 Grey triangl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16BC19-15C9-A523-30E0-0701ECBC0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4" cy="6857997"/>
          </a:xfrm>
          <a:prstGeom prst="rect">
            <a:avLst/>
          </a:prstGeom>
        </p:spPr>
      </p:pic>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8" name="Content Placeholder 13">
            <a:extLst>
              <a:ext uri="{FF2B5EF4-FFF2-40B4-BE49-F238E27FC236}">
                <a16:creationId xmlns:a16="http://schemas.microsoft.com/office/drawing/2014/main" id="{D8D00F6C-2AC3-E737-4AA6-AC7980E44F16}"/>
              </a:ext>
            </a:extLst>
          </p:cNvPr>
          <p:cNvSpPr>
            <a:spLocks noGrp="1"/>
          </p:cNvSpPr>
          <p:nvPr>
            <p:ph sz="quarter" idx="13"/>
          </p:nvPr>
        </p:nvSpPr>
        <p:spPr>
          <a:xfrm>
            <a:off x="407988" y="1667940"/>
            <a:ext cx="6199642" cy="377825"/>
          </a:xfrm>
        </p:spPr>
        <p:txBody>
          <a:bodyPr>
            <a:noAutofit/>
          </a:bodyPr>
          <a:lstStyle>
            <a:lvl1pPr>
              <a:defRPr sz="1600" b="0">
                <a:solidFill>
                  <a:srgbClr val="164194"/>
                </a:solidFill>
              </a:defRPr>
            </a:lvl1pPr>
          </a:lstStyle>
          <a:p>
            <a:pPr lvl="0"/>
            <a:r>
              <a:rPr lang="en-GB"/>
              <a:t>Click to edit Master text styles</a:t>
            </a:r>
          </a:p>
        </p:txBody>
      </p:sp>
      <p:sp>
        <p:nvSpPr>
          <p:cNvPr id="9" name="Title 1">
            <a:extLst>
              <a:ext uri="{FF2B5EF4-FFF2-40B4-BE49-F238E27FC236}">
                <a16:creationId xmlns:a16="http://schemas.microsoft.com/office/drawing/2014/main" id="{715267F4-E283-759C-3EEF-337321D155BB}"/>
              </a:ext>
            </a:extLst>
          </p:cNvPr>
          <p:cNvSpPr>
            <a:spLocks noGrp="1"/>
          </p:cNvSpPr>
          <p:nvPr>
            <p:ph type="title"/>
          </p:nvPr>
        </p:nvSpPr>
        <p:spPr>
          <a:xfrm>
            <a:off x="407988" y="2886999"/>
            <a:ext cx="6199642" cy="1083998"/>
          </a:xfrm>
        </p:spPr>
        <p:txBody>
          <a:bodyPr>
            <a:noAutofit/>
          </a:bodyPr>
          <a:lstStyle>
            <a:lvl1pPr>
              <a:defRPr sz="4000" b="1">
                <a:solidFill>
                  <a:srgbClr val="164194"/>
                </a:solidFill>
              </a:defRPr>
            </a:lvl1pPr>
          </a:lstStyle>
          <a:p>
            <a:r>
              <a:rPr lang="en-GB"/>
              <a:t>Click to edit Master title style</a:t>
            </a:r>
          </a:p>
        </p:txBody>
      </p:sp>
    </p:spTree>
    <p:extLst>
      <p:ext uri="{BB962C8B-B14F-4D97-AF65-F5344CB8AC3E}">
        <p14:creationId xmlns:p14="http://schemas.microsoft.com/office/powerpoint/2010/main" val="1027373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lvl1pPr>
              <a:defRPr b="1">
                <a:solidFill>
                  <a:srgbClr val="16419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p:txBody>
          <a:bodyPr/>
          <a:lstStyle>
            <a:lvl3pPr>
              <a:buClr>
                <a:schemeClr val="tx2"/>
              </a:buCl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pic>
        <p:nvPicPr>
          <p:cNvPr id="6" name="Picture 7">
            <a:extLst>
              <a:ext uri="{FF2B5EF4-FFF2-40B4-BE49-F238E27FC236}">
                <a16:creationId xmlns:a16="http://schemas.microsoft.com/office/drawing/2014/main" id="{F699D5B8-42E1-32B3-5F28-966D51D4FE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
        <p:nvSpPr>
          <p:cNvPr id="7" name="Freeform: Shape 20">
            <a:extLst>
              <a:ext uri="{FF2B5EF4-FFF2-40B4-BE49-F238E27FC236}">
                <a16:creationId xmlns:a16="http://schemas.microsoft.com/office/drawing/2014/main" id="{D38675A4-7778-0AF9-1434-71ABD81ECDBA}"/>
              </a:ext>
            </a:extLst>
          </p:cNvPr>
          <p:cNvSpPr/>
          <p:nvPr userDrawn="1"/>
        </p:nvSpPr>
        <p:spPr>
          <a:xfrm flipH="1">
            <a:off x="11514596" y="6376363"/>
            <a:ext cx="252000" cy="252000"/>
          </a:xfrm>
          <a:prstGeom prst="rect">
            <a:avLst/>
          </a:prstGeom>
          <a:solidFill>
            <a:srgbClr val="E87722"/>
          </a:solidFill>
          <a:ln w="12700" cap="flat" cmpd="sng" algn="ctr">
            <a:noFill/>
            <a:prstDash val="solid"/>
            <a:miter lim="800000"/>
          </a:ln>
          <a:effectLst/>
        </p:spPr>
        <p:txBody>
          <a:bodyPr wrap="square" t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75756"/>
              </a:solidFill>
              <a:effectLst/>
              <a:uLnTx/>
              <a:uFillTx/>
              <a:latin typeface="Open Sans"/>
              <a:ea typeface="+mn-ea"/>
              <a:cs typeface="+mn-cs"/>
            </a:endParaRPr>
          </a:p>
        </p:txBody>
      </p:sp>
      <p:sp>
        <p:nvSpPr>
          <p:cNvPr id="8" name="Slide Number Placeholder 5">
            <a:extLst>
              <a:ext uri="{FF2B5EF4-FFF2-40B4-BE49-F238E27FC236}">
                <a16:creationId xmlns:a16="http://schemas.microsoft.com/office/drawing/2014/main" id="{47F68BA0-2680-AB52-F529-74BCC112B727}"/>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C7AF368-EED1-4178-BC3A-8C3690AAB4F2}" type="slidenum">
              <a:rPr kumimoji="0" lang="en-GB" sz="900" b="0"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54862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936BD592-ED98-5484-FF2B-5CC11A50DBD6}"/>
              </a:ext>
            </a:extLst>
          </p:cNvPr>
          <p:cNvSpPr/>
          <p:nvPr userDrawn="1"/>
        </p:nvSpPr>
        <p:spPr>
          <a:xfrm flipH="1" flipV="1">
            <a:off x="2822917" y="0"/>
            <a:ext cx="9369083" cy="6858000"/>
          </a:xfrm>
          <a:custGeom>
            <a:avLst/>
            <a:gdLst>
              <a:gd name="connsiteX0" fmla="*/ 0 w 11176264"/>
              <a:gd name="connsiteY0" fmla="*/ 0 h 6858000"/>
              <a:gd name="connsiteX1" fmla="*/ 2722914 w 11176264"/>
              <a:gd name="connsiteY1" fmla="*/ 0 h 6858000"/>
              <a:gd name="connsiteX2" fmla="*/ 4408839 w 11176264"/>
              <a:gd name="connsiteY2" fmla="*/ 0 h 6858000"/>
              <a:gd name="connsiteX3" fmla="*/ 4531516 w 11176264"/>
              <a:gd name="connsiteY3" fmla="*/ 0 h 6858000"/>
              <a:gd name="connsiteX4" fmla="*/ 6217441 w 11176264"/>
              <a:gd name="connsiteY4" fmla="*/ 0 h 6858000"/>
              <a:gd name="connsiteX5" fmla="*/ 9490339 w 11176264"/>
              <a:gd name="connsiteY5" fmla="*/ 0 h 6858000"/>
              <a:gd name="connsiteX6" fmla="*/ 11176264 w 11176264"/>
              <a:gd name="connsiteY6" fmla="*/ 0 h 6858000"/>
              <a:gd name="connsiteX7" fmla="*/ 7751712 w 11176264"/>
              <a:gd name="connsiteY7" fmla="*/ 6858000 h 6858000"/>
              <a:gd name="connsiteX8" fmla="*/ 6065787 w 11176264"/>
              <a:gd name="connsiteY8" fmla="*/ 6858000 h 6858000"/>
              <a:gd name="connsiteX9" fmla="*/ 4408839 w 11176264"/>
              <a:gd name="connsiteY9" fmla="*/ 6858000 h 6858000"/>
              <a:gd name="connsiteX10" fmla="*/ 2792889 w 11176264"/>
              <a:gd name="connsiteY10" fmla="*/ 6858000 h 6858000"/>
              <a:gd name="connsiteX11" fmla="*/ 2722914 w 11176264"/>
              <a:gd name="connsiteY11" fmla="*/ 6858000 h 6858000"/>
              <a:gd name="connsiteX12" fmla="*/ 1106964 w 11176264"/>
              <a:gd name="connsiteY12" fmla="*/ 6858000 h 6858000"/>
              <a:gd name="connsiteX13" fmla="*/ 0 w 11176264"/>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6264" h="6858000">
                <a:moveTo>
                  <a:pt x="0" y="0"/>
                </a:moveTo>
                <a:lnTo>
                  <a:pt x="2722914" y="0"/>
                </a:lnTo>
                <a:lnTo>
                  <a:pt x="4408839" y="0"/>
                </a:lnTo>
                <a:lnTo>
                  <a:pt x="4531516" y="0"/>
                </a:lnTo>
                <a:lnTo>
                  <a:pt x="6217441" y="0"/>
                </a:lnTo>
                <a:lnTo>
                  <a:pt x="9490339" y="0"/>
                </a:lnTo>
                <a:lnTo>
                  <a:pt x="11176264" y="0"/>
                </a:lnTo>
                <a:lnTo>
                  <a:pt x="7751712" y="6858000"/>
                </a:lnTo>
                <a:lnTo>
                  <a:pt x="6065787" y="6858000"/>
                </a:lnTo>
                <a:lnTo>
                  <a:pt x="4408839" y="6858000"/>
                </a:lnTo>
                <a:lnTo>
                  <a:pt x="2792889" y="6858000"/>
                </a:lnTo>
                <a:lnTo>
                  <a:pt x="2722914" y="6858000"/>
                </a:lnTo>
                <a:lnTo>
                  <a:pt x="1106964" y="6858000"/>
                </a:lnTo>
                <a:lnTo>
                  <a:pt x="0" y="685800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rgbClr val="F7F7F7"/>
              </a:solidFill>
            </a:endParaRPr>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lvl1pPr>
              <a:defRPr b="1">
                <a:solidFill>
                  <a:srgbClr val="16419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p:txBody>
          <a:bodyPr/>
          <a:lstStyle>
            <a:lvl3pPr>
              <a:buClr>
                <a:schemeClr val="tx2"/>
              </a:buCl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10" name="Freeform: Shape 20">
            <a:extLst>
              <a:ext uri="{FF2B5EF4-FFF2-40B4-BE49-F238E27FC236}">
                <a16:creationId xmlns:a16="http://schemas.microsoft.com/office/drawing/2014/main" id="{FA2B9981-BA4F-CEFD-788A-EA8F1FE23995}"/>
              </a:ext>
            </a:extLst>
          </p:cNvPr>
          <p:cNvSpPr/>
          <p:nvPr userDrawn="1"/>
        </p:nvSpPr>
        <p:spPr>
          <a:xfrm flipH="1">
            <a:off x="11514596" y="6376363"/>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solidFill>
                <a:schemeClr val="bg1"/>
              </a:solidFill>
            </a:endParaRPr>
          </a:p>
        </p:txBody>
      </p:sp>
      <p:sp>
        <p:nvSpPr>
          <p:cNvPr id="11" name="Slide Number Placeholder 5">
            <a:extLst>
              <a:ext uri="{FF2B5EF4-FFF2-40B4-BE49-F238E27FC236}">
                <a16:creationId xmlns:a16="http://schemas.microsoft.com/office/drawing/2014/main" id="{32FF2D8A-AEB8-2DD4-03AF-7EEFC1938F33}"/>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C7AF368-EED1-4178-BC3A-8C3690AAB4F2}" type="slidenum">
              <a:rPr lang="en-GB" sz="900" smtClean="0">
                <a:solidFill>
                  <a:schemeClr val="bg1"/>
                </a:solidFill>
              </a:rPr>
              <a:pPr algn="ctr"/>
              <a:t>‹#›</a:t>
            </a:fld>
            <a:endParaRPr lang="en-GB" sz="900">
              <a:solidFill>
                <a:schemeClr val="bg1"/>
              </a:solidFill>
            </a:endParaRPr>
          </a:p>
        </p:txBody>
      </p:sp>
      <p:pic>
        <p:nvPicPr>
          <p:cNvPr id="13" name="Picture 7">
            <a:extLst>
              <a:ext uri="{FF2B5EF4-FFF2-40B4-BE49-F238E27FC236}">
                <a16:creationId xmlns:a16="http://schemas.microsoft.com/office/drawing/2014/main" id="{611AA6CC-5673-8196-824E-2C16AF16E8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34" b="1434"/>
          <a:stretch/>
        </p:blipFill>
        <p:spPr>
          <a:xfrm>
            <a:off x="11243648" y="423512"/>
            <a:ext cx="570447" cy="550266"/>
          </a:xfrm>
          <a:prstGeom prst="rect">
            <a:avLst/>
          </a:prstGeom>
        </p:spPr>
      </p:pic>
    </p:spTree>
    <p:extLst>
      <p:ext uri="{BB962C8B-B14F-4D97-AF65-F5344CB8AC3E}">
        <p14:creationId xmlns:p14="http://schemas.microsoft.com/office/powerpoint/2010/main" val="42709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4257F29-FBA5-5626-3111-5A2CFAB70771}"/>
              </a:ext>
            </a:extLst>
          </p:cNvPr>
          <p:cNvSpPr>
            <a:spLocks noGrp="1"/>
          </p:cNvSpPr>
          <p:nvPr>
            <p:ph type="pic" sz="quarter" idx="18"/>
          </p:nvPr>
        </p:nvSpPr>
        <p:spPr>
          <a:xfrm>
            <a:off x="5878585" y="1"/>
            <a:ext cx="6313415" cy="6857999"/>
          </a:xfrm>
          <a:custGeom>
            <a:avLst/>
            <a:gdLst>
              <a:gd name="connsiteX0" fmla="*/ 5636009 w 6313415"/>
              <a:gd name="connsiteY0" fmla="*/ 6376362 h 6857999"/>
              <a:gd name="connsiteX1" fmla="*/ 5636009 w 6313415"/>
              <a:gd name="connsiteY1" fmla="*/ 6628362 h 6857999"/>
              <a:gd name="connsiteX2" fmla="*/ 5888010 w 6313415"/>
              <a:gd name="connsiteY2" fmla="*/ 6628362 h 6857999"/>
              <a:gd name="connsiteX3" fmla="*/ 5888010 w 6313415"/>
              <a:gd name="connsiteY3" fmla="*/ 6376362 h 6857999"/>
              <a:gd name="connsiteX4" fmla="*/ 3424552 w 6313415"/>
              <a:gd name="connsiteY4" fmla="*/ 0 h 6857999"/>
              <a:gd name="connsiteX5" fmla="*/ 6313414 w 6313415"/>
              <a:gd name="connsiteY5" fmla="*/ 0 h 6857999"/>
              <a:gd name="connsiteX6" fmla="*/ 6313415 w 6313415"/>
              <a:gd name="connsiteY6" fmla="*/ 4867273 h 6857999"/>
              <a:gd name="connsiteX7" fmla="*/ 6313415 w 6313415"/>
              <a:gd name="connsiteY7" fmla="*/ 6768661 h 6857999"/>
              <a:gd name="connsiteX8" fmla="*/ 6313415 w 6313415"/>
              <a:gd name="connsiteY8" fmla="*/ 6857998 h 6857999"/>
              <a:gd name="connsiteX9" fmla="*/ 6313414 w 6313415"/>
              <a:gd name="connsiteY9" fmla="*/ 6857998 h 6857999"/>
              <a:gd name="connsiteX10" fmla="*/ 6313414 w 6313415"/>
              <a:gd name="connsiteY10" fmla="*/ 6857999 h 6857999"/>
              <a:gd name="connsiteX11" fmla="*/ 0 w 6313415"/>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3415" h="6857999">
                <a:moveTo>
                  <a:pt x="5636009" y="6376362"/>
                </a:moveTo>
                <a:lnTo>
                  <a:pt x="5636009" y="6628362"/>
                </a:lnTo>
                <a:lnTo>
                  <a:pt x="5888010" y="6628362"/>
                </a:lnTo>
                <a:lnTo>
                  <a:pt x="5888010" y="6376362"/>
                </a:lnTo>
                <a:close/>
                <a:moveTo>
                  <a:pt x="3424552" y="0"/>
                </a:moveTo>
                <a:lnTo>
                  <a:pt x="6313414" y="0"/>
                </a:lnTo>
                <a:lnTo>
                  <a:pt x="6313415" y="4867273"/>
                </a:lnTo>
                <a:lnTo>
                  <a:pt x="6313415" y="6768661"/>
                </a:lnTo>
                <a:lnTo>
                  <a:pt x="6313415" y="6857998"/>
                </a:lnTo>
                <a:lnTo>
                  <a:pt x="6313414" y="6857998"/>
                </a:lnTo>
                <a:lnTo>
                  <a:pt x="6313414" y="6857999"/>
                </a:lnTo>
                <a:lnTo>
                  <a:pt x="0" y="6857999"/>
                </a:lnTo>
                <a:close/>
              </a:path>
            </a:pathLst>
          </a:custGeom>
          <a:solidFill>
            <a:srgbClr val="164194"/>
          </a:solidFill>
        </p:spPr>
        <p:txBody>
          <a:bodyPr wrap="square">
            <a:noAutofit/>
          </a:bodyPr>
          <a:lstStyle/>
          <a:p>
            <a:r>
              <a:rPr lang="en-GB"/>
              <a:t>Click icon to add picture</a:t>
            </a:r>
            <a:endParaRPr lang="en-US"/>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9" y="518917"/>
            <a:ext cx="5782605" cy="1036506"/>
          </a:xfrm>
        </p:spPr>
        <p:txBody>
          <a:bodyPr/>
          <a:lstStyle>
            <a:lvl1pPr>
              <a:defRPr b="1">
                <a:solidFill>
                  <a:srgbClr val="16419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8" y="1731357"/>
            <a:ext cx="5782606" cy="4351338"/>
          </a:xfrm>
        </p:spPr>
        <p:txBody>
          <a:bodyPr/>
          <a:lstStyle>
            <a:lvl3pPr>
              <a:buClr>
                <a:schemeClr val="tx2"/>
              </a:buCl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19" name="Freeform: Shape 20">
            <a:extLst>
              <a:ext uri="{FF2B5EF4-FFF2-40B4-BE49-F238E27FC236}">
                <a16:creationId xmlns:a16="http://schemas.microsoft.com/office/drawing/2014/main" id="{386F91A4-5BA2-9C74-2ED4-1B51AD5AFDC7}"/>
              </a:ext>
            </a:extLst>
          </p:cNvPr>
          <p:cNvSpPr/>
          <p:nvPr userDrawn="1"/>
        </p:nvSpPr>
        <p:spPr>
          <a:xfrm flipH="1">
            <a:off x="11514596" y="6376363"/>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solidFill>
                <a:schemeClr val="bg1"/>
              </a:solidFill>
            </a:endParaRPr>
          </a:p>
        </p:txBody>
      </p:sp>
      <p:sp>
        <p:nvSpPr>
          <p:cNvPr id="20" name="Slide Number Placeholder 5">
            <a:extLst>
              <a:ext uri="{FF2B5EF4-FFF2-40B4-BE49-F238E27FC236}">
                <a16:creationId xmlns:a16="http://schemas.microsoft.com/office/drawing/2014/main" id="{FC549726-3952-3739-D780-5DDA787D3697}"/>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C7AF368-EED1-4178-BC3A-8C3690AAB4F2}" type="slidenum">
              <a:rPr lang="en-GB" sz="900" smtClean="0">
                <a:solidFill>
                  <a:schemeClr val="bg1"/>
                </a:solidFill>
              </a:rPr>
              <a:pPr algn="ctr"/>
              <a:t>‹#›</a:t>
            </a:fld>
            <a:endParaRPr lang="en-GB" sz="900">
              <a:solidFill>
                <a:schemeClr val="bg1"/>
              </a:solidFill>
            </a:endParaRPr>
          </a:p>
        </p:txBody>
      </p:sp>
    </p:spTree>
    <p:extLst>
      <p:ext uri="{BB962C8B-B14F-4D97-AF65-F5344CB8AC3E}">
        <p14:creationId xmlns:p14="http://schemas.microsoft.com/office/powerpoint/2010/main" val="30105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9" y="518917"/>
            <a:ext cx="5782605" cy="1036506"/>
          </a:xfrm>
        </p:spPr>
        <p:txBody>
          <a:bodyPr/>
          <a:lstStyle>
            <a:lvl1pPr>
              <a:defRPr b="1">
                <a:solidFill>
                  <a:srgbClr val="16419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8" y="1731357"/>
            <a:ext cx="5782606" cy="4351338"/>
          </a:xfrm>
        </p:spPr>
        <p:txBody>
          <a:bodyPr/>
          <a:lstStyle>
            <a:lvl3pPr>
              <a:buClr>
                <a:schemeClr val="tx2"/>
              </a:buCl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10" name="Picture Placeholder 9">
            <a:extLst>
              <a:ext uri="{FF2B5EF4-FFF2-40B4-BE49-F238E27FC236}">
                <a16:creationId xmlns:a16="http://schemas.microsoft.com/office/drawing/2014/main" id="{02A2F65F-2AD2-8C6A-1831-9F27DA72B66B}"/>
              </a:ext>
            </a:extLst>
          </p:cNvPr>
          <p:cNvSpPr>
            <a:spLocks noGrp="1"/>
          </p:cNvSpPr>
          <p:nvPr>
            <p:ph type="pic" sz="quarter" idx="18"/>
          </p:nvPr>
        </p:nvSpPr>
        <p:spPr>
          <a:xfrm>
            <a:off x="5878585" y="1"/>
            <a:ext cx="6313415" cy="6857999"/>
          </a:xfrm>
          <a:custGeom>
            <a:avLst/>
            <a:gdLst>
              <a:gd name="connsiteX0" fmla="*/ 5636009 w 6313415"/>
              <a:gd name="connsiteY0" fmla="*/ 6376362 h 6857999"/>
              <a:gd name="connsiteX1" fmla="*/ 5636009 w 6313415"/>
              <a:gd name="connsiteY1" fmla="*/ 6628362 h 6857999"/>
              <a:gd name="connsiteX2" fmla="*/ 5888010 w 6313415"/>
              <a:gd name="connsiteY2" fmla="*/ 6628362 h 6857999"/>
              <a:gd name="connsiteX3" fmla="*/ 5888010 w 6313415"/>
              <a:gd name="connsiteY3" fmla="*/ 6376362 h 6857999"/>
              <a:gd name="connsiteX4" fmla="*/ 3424552 w 6313415"/>
              <a:gd name="connsiteY4" fmla="*/ 0 h 6857999"/>
              <a:gd name="connsiteX5" fmla="*/ 6313414 w 6313415"/>
              <a:gd name="connsiteY5" fmla="*/ 0 h 6857999"/>
              <a:gd name="connsiteX6" fmla="*/ 6313415 w 6313415"/>
              <a:gd name="connsiteY6" fmla="*/ 4867273 h 6857999"/>
              <a:gd name="connsiteX7" fmla="*/ 6313415 w 6313415"/>
              <a:gd name="connsiteY7" fmla="*/ 6768661 h 6857999"/>
              <a:gd name="connsiteX8" fmla="*/ 6313415 w 6313415"/>
              <a:gd name="connsiteY8" fmla="*/ 6857998 h 6857999"/>
              <a:gd name="connsiteX9" fmla="*/ 6313414 w 6313415"/>
              <a:gd name="connsiteY9" fmla="*/ 6857998 h 6857999"/>
              <a:gd name="connsiteX10" fmla="*/ 6313414 w 6313415"/>
              <a:gd name="connsiteY10" fmla="*/ 6857999 h 6857999"/>
              <a:gd name="connsiteX11" fmla="*/ 0 w 6313415"/>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3415" h="6857999">
                <a:moveTo>
                  <a:pt x="5636009" y="6376362"/>
                </a:moveTo>
                <a:lnTo>
                  <a:pt x="5636009" y="6628362"/>
                </a:lnTo>
                <a:lnTo>
                  <a:pt x="5888010" y="6628362"/>
                </a:lnTo>
                <a:lnTo>
                  <a:pt x="5888010" y="6376362"/>
                </a:lnTo>
                <a:close/>
                <a:moveTo>
                  <a:pt x="3424552" y="0"/>
                </a:moveTo>
                <a:lnTo>
                  <a:pt x="6313414" y="0"/>
                </a:lnTo>
                <a:lnTo>
                  <a:pt x="6313415" y="4867273"/>
                </a:lnTo>
                <a:lnTo>
                  <a:pt x="6313415" y="6768661"/>
                </a:lnTo>
                <a:lnTo>
                  <a:pt x="6313415" y="6857998"/>
                </a:lnTo>
                <a:lnTo>
                  <a:pt x="6313414" y="6857998"/>
                </a:lnTo>
                <a:lnTo>
                  <a:pt x="6313414" y="6857999"/>
                </a:lnTo>
                <a:lnTo>
                  <a:pt x="0" y="6857999"/>
                </a:lnTo>
                <a:close/>
              </a:path>
            </a:pathLst>
          </a:custGeom>
          <a:solidFill>
            <a:srgbClr val="164194"/>
          </a:solidFill>
        </p:spPr>
        <p:txBody>
          <a:bodyPr wrap="square">
            <a:noAutofit/>
          </a:bodyPr>
          <a:lstStyle/>
          <a:p>
            <a:r>
              <a:rPr lang="en-GB"/>
              <a:t>Click icon to add picture</a:t>
            </a:r>
            <a:endParaRPr lang="en-US"/>
          </a:p>
        </p:txBody>
      </p:sp>
      <p:sp>
        <p:nvSpPr>
          <p:cNvPr id="11" name="Freeform: Shape 20">
            <a:extLst>
              <a:ext uri="{FF2B5EF4-FFF2-40B4-BE49-F238E27FC236}">
                <a16:creationId xmlns:a16="http://schemas.microsoft.com/office/drawing/2014/main" id="{899D23A8-0D9A-D3FA-6A7A-29A34ACE7C5E}"/>
              </a:ext>
            </a:extLst>
          </p:cNvPr>
          <p:cNvSpPr/>
          <p:nvPr userDrawn="1"/>
        </p:nvSpPr>
        <p:spPr>
          <a:xfrm flipH="1">
            <a:off x="11514596" y="6376363"/>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solidFill>
                <a:schemeClr val="bg1"/>
              </a:solidFill>
            </a:endParaRPr>
          </a:p>
        </p:txBody>
      </p:sp>
      <p:sp>
        <p:nvSpPr>
          <p:cNvPr id="12" name="Slide Number Placeholder 5">
            <a:extLst>
              <a:ext uri="{FF2B5EF4-FFF2-40B4-BE49-F238E27FC236}">
                <a16:creationId xmlns:a16="http://schemas.microsoft.com/office/drawing/2014/main" id="{ACA61960-C80B-F08C-86CB-774C56B20795}"/>
              </a:ext>
            </a:extLst>
          </p:cNvPr>
          <p:cNvSpPr txBox="1">
            <a:spLocks/>
          </p:cNvSpPr>
          <p:nvPr userDrawn="1"/>
        </p:nvSpPr>
        <p:spPr>
          <a:xfrm>
            <a:off x="11423108" y="6319801"/>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C7AF368-EED1-4178-BC3A-8C3690AAB4F2}" type="slidenum">
              <a:rPr lang="en-GB" sz="900" smtClean="0">
                <a:solidFill>
                  <a:schemeClr val="bg1"/>
                </a:solidFill>
              </a:rPr>
              <a:pPr algn="ctr"/>
              <a:t>‹#›</a:t>
            </a:fld>
            <a:endParaRPr lang="en-GB" sz="900">
              <a:solidFill>
                <a:schemeClr val="bg1"/>
              </a:solidFill>
            </a:endParaRPr>
          </a:p>
        </p:txBody>
      </p:sp>
    </p:spTree>
    <p:extLst>
      <p:ext uri="{BB962C8B-B14F-4D97-AF65-F5344CB8AC3E}">
        <p14:creationId xmlns:p14="http://schemas.microsoft.com/office/powerpoint/2010/main" val="16659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A8B01-DD97-EB06-3FCA-321F9D6B93AF}"/>
              </a:ext>
            </a:extLst>
          </p:cNvPr>
          <p:cNvSpPr>
            <a:spLocks noGrp="1"/>
          </p:cNvSpPr>
          <p:nvPr>
            <p:ph type="title"/>
          </p:nvPr>
        </p:nvSpPr>
        <p:spPr>
          <a:xfrm>
            <a:off x="407989" y="518917"/>
            <a:ext cx="8833982" cy="1036506"/>
          </a:xfrm>
          <a:prstGeom prst="rect">
            <a:avLst/>
          </a:prstGeom>
        </p:spPr>
        <p:txBody>
          <a:bodyPr vert="horz" lIns="0" tIns="45720" rIns="91440" bIns="45720" rtlCol="0" anchor="t">
            <a:normAutofit/>
          </a:bodyPr>
          <a:lstStyle/>
          <a:p>
            <a:r>
              <a:rPr lang="de-DE"/>
              <a:t>Titelmasterformat durch Klicken bearbeiten</a:t>
            </a:r>
            <a:endParaRPr lang="en-GB"/>
          </a:p>
        </p:txBody>
      </p:sp>
      <p:sp>
        <p:nvSpPr>
          <p:cNvPr id="3" name="Text Placeholder 2">
            <a:extLst>
              <a:ext uri="{FF2B5EF4-FFF2-40B4-BE49-F238E27FC236}">
                <a16:creationId xmlns:a16="http://schemas.microsoft.com/office/drawing/2014/main" id="{7B40371E-E403-228D-E8D3-CB59F2F657C2}"/>
              </a:ext>
            </a:extLst>
          </p:cNvPr>
          <p:cNvSpPr>
            <a:spLocks noGrp="1"/>
          </p:cNvSpPr>
          <p:nvPr>
            <p:ph type="body" idx="1"/>
          </p:nvPr>
        </p:nvSpPr>
        <p:spPr>
          <a:xfrm>
            <a:off x="407987" y="1731357"/>
            <a:ext cx="11358609" cy="4351338"/>
          </a:xfrm>
          <a:prstGeom prst="rect">
            <a:avLst/>
          </a:prstGeom>
        </p:spPr>
        <p:txBody>
          <a:bodyPr vert="horz" lIns="0" tIns="45720" rIns="91440" bIns="4572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ooter Placeholder 4">
            <a:extLst>
              <a:ext uri="{FF2B5EF4-FFF2-40B4-BE49-F238E27FC236}">
                <a16:creationId xmlns:a16="http://schemas.microsoft.com/office/drawing/2014/main" id="{4AFE5300-1095-C639-83B9-2C0FA7A59564}"/>
              </a:ext>
            </a:extLst>
          </p:cNvPr>
          <p:cNvSpPr>
            <a:spLocks noGrp="1"/>
          </p:cNvSpPr>
          <p:nvPr>
            <p:ph type="ftr" sz="quarter" idx="3"/>
          </p:nvPr>
        </p:nvSpPr>
        <p:spPr>
          <a:xfrm>
            <a:off x="407988" y="6319801"/>
            <a:ext cx="4114800" cy="365125"/>
          </a:xfrm>
          <a:prstGeom prst="rect">
            <a:avLst/>
          </a:prstGeom>
        </p:spPr>
        <p:txBody>
          <a:bodyPr vert="horz" lIns="0" tIns="45720" rIns="91440" bIns="45720" rtlCol="0" anchor="ctr"/>
          <a:lstStyle>
            <a:lvl1pPr algn="l">
              <a:defRPr lang="en-GB" sz="900" kern="1200" dirty="0">
                <a:solidFill>
                  <a:schemeClr val="tx1"/>
                </a:solidFill>
                <a:latin typeface="+mn-lt"/>
                <a:ea typeface="+mn-ea"/>
                <a:cs typeface="+mn-cs"/>
              </a:defRPr>
            </a:lvl1pPr>
          </a:lstStyle>
          <a:p>
            <a:r>
              <a:rPr lang="en-GB"/>
              <a:t>Presentation Title</a:t>
            </a:r>
          </a:p>
        </p:txBody>
      </p:sp>
      <p:pic>
        <p:nvPicPr>
          <p:cNvPr id="6" name="Picture 5" hidden="1">
            <a:extLst>
              <a:ext uri="{FF2B5EF4-FFF2-40B4-BE49-F238E27FC236}">
                <a16:creationId xmlns:a16="http://schemas.microsoft.com/office/drawing/2014/main" id="{B5ECFEA3-1F22-4845-884A-47E5B35CD68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427252" y="424984"/>
            <a:ext cx="2446230" cy="974742"/>
          </a:xfrm>
          <a:prstGeom prst="rect">
            <a:avLst/>
          </a:prstGeom>
        </p:spPr>
      </p:pic>
    </p:spTree>
    <p:extLst>
      <p:ext uri="{BB962C8B-B14F-4D97-AF65-F5344CB8AC3E}">
        <p14:creationId xmlns:p14="http://schemas.microsoft.com/office/powerpoint/2010/main" val="3057221208"/>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7" r:id="rId3"/>
    <p:sldLayoutId id="2147483722" r:id="rId4"/>
    <p:sldLayoutId id="2147483724" r:id="rId5"/>
    <p:sldLayoutId id="2147483650" r:id="rId6"/>
    <p:sldLayoutId id="2147483718" r:id="rId7"/>
    <p:sldLayoutId id="2147483715" r:id="rId8"/>
    <p:sldLayoutId id="2147483716" r:id="rId9"/>
    <p:sldLayoutId id="2147483665" r:id="rId10"/>
    <p:sldLayoutId id="2147483723" r:id="rId11"/>
    <p:sldLayoutId id="2147483667" r:id="rId12"/>
    <p:sldLayoutId id="2147483654" r:id="rId13"/>
    <p:sldLayoutId id="214748371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700" b="1" kern="1200">
          <a:solidFill>
            <a:srgbClr val="164194"/>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368" userDrawn="1">
          <p15:clr>
            <a:srgbClr val="F26B43"/>
          </p15:clr>
        </p15:guide>
        <p15:guide id="6" orient="horz" pos="3884" userDrawn="1">
          <p15:clr>
            <a:srgbClr val="F26B43"/>
          </p15:clr>
        </p15:guide>
        <p15:guide id="7"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irishbankingcultureboard.ie/ethics/#DECiD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494749-83FF-11A7-81A4-76D2237696A4}"/>
              </a:ext>
            </a:extLst>
          </p:cNvPr>
          <p:cNvSpPr>
            <a:spLocks noGrp="1"/>
          </p:cNvSpPr>
          <p:nvPr>
            <p:ph type="pic" sz="quarter" idx="14"/>
          </p:nvPr>
        </p:nvSpPr>
        <p:spPr/>
        <p:txBody>
          <a:bodyPr/>
          <a:lstStyle/>
          <a:p>
            <a:endParaRPr lang="en-IE"/>
          </a:p>
        </p:txBody>
      </p:sp>
      <p:sp>
        <p:nvSpPr>
          <p:cNvPr id="3" name="Title 2">
            <a:extLst>
              <a:ext uri="{FF2B5EF4-FFF2-40B4-BE49-F238E27FC236}">
                <a16:creationId xmlns:a16="http://schemas.microsoft.com/office/drawing/2014/main" id="{8EB14269-3661-7D4B-0EF6-683D6D6202B9}"/>
              </a:ext>
            </a:extLst>
          </p:cNvPr>
          <p:cNvSpPr>
            <a:spLocks noGrp="1"/>
          </p:cNvSpPr>
          <p:nvPr>
            <p:ph type="ctrTitle"/>
          </p:nvPr>
        </p:nvSpPr>
        <p:spPr/>
        <p:txBody>
          <a:bodyPr/>
          <a:lstStyle/>
          <a:p>
            <a:r>
              <a:rPr lang="en-GB" dirty="0">
                <a:solidFill>
                  <a:srgbClr val="164194"/>
                </a:solidFill>
              </a:rPr>
              <a:t>Conduct Standards -Training</a:t>
            </a:r>
            <a:endParaRPr lang="x-none" dirty="0">
              <a:solidFill>
                <a:srgbClr val="164194"/>
              </a:solidFill>
            </a:endParaRPr>
          </a:p>
        </p:txBody>
      </p:sp>
      <p:sp>
        <p:nvSpPr>
          <p:cNvPr id="4" name="Subtitle 3">
            <a:extLst>
              <a:ext uri="{FF2B5EF4-FFF2-40B4-BE49-F238E27FC236}">
                <a16:creationId xmlns:a16="http://schemas.microsoft.com/office/drawing/2014/main" id="{51E7D3ED-A48E-4A12-1462-56AC2F5FBD99}"/>
              </a:ext>
            </a:extLst>
          </p:cNvPr>
          <p:cNvSpPr>
            <a:spLocks noGrp="1"/>
          </p:cNvSpPr>
          <p:nvPr>
            <p:ph type="subTitle" idx="1"/>
          </p:nvPr>
        </p:nvSpPr>
        <p:spPr>
          <a:xfrm>
            <a:off x="795120" y="4953000"/>
            <a:ext cx="5018202" cy="1252765"/>
          </a:xfrm>
        </p:spPr>
        <p:txBody>
          <a:bodyPr>
            <a:normAutofit/>
          </a:bodyPr>
          <a:lstStyle/>
          <a:p>
            <a:r>
              <a:rPr lang="en-US" sz="1200" b="0" dirty="0">
                <a:solidFill>
                  <a:schemeClr val="accent3"/>
                </a:solidFill>
              </a:rPr>
              <a:t>November 2023</a:t>
            </a:r>
            <a:endParaRPr lang="x-none" sz="1200" b="0" dirty="0">
              <a:solidFill>
                <a:schemeClr val="accent3"/>
              </a:solidFill>
            </a:endParaRPr>
          </a:p>
        </p:txBody>
      </p:sp>
      <p:pic>
        <p:nvPicPr>
          <p:cNvPr id="5" name="Picture Placeholder 8">
            <a:extLst>
              <a:ext uri="{FF2B5EF4-FFF2-40B4-BE49-F238E27FC236}">
                <a16:creationId xmlns:a16="http://schemas.microsoft.com/office/drawing/2014/main" id="{82521F77-2AEB-60F1-F8BD-7BCD45D31641}"/>
              </a:ext>
            </a:extLst>
          </p:cNvPr>
          <p:cNvPicPr>
            <a:picLocks noChangeAspect="1"/>
          </p:cNvPicPr>
          <p:nvPr/>
        </p:nvPicPr>
        <p:blipFill>
          <a:blip r:embed="rId3">
            <a:extLst>
              <a:ext uri="{28A0092B-C50C-407E-A947-70E740481C1C}">
                <a14:useLocalDpi xmlns:a14="http://schemas.microsoft.com/office/drawing/2010/main" val="0"/>
              </a:ext>
            </a:extLst>
          </a:blip>
          <a:srcRect l="10996" r="10996"/>
          <a:stretch/>
        </p:blipFill>
        <p:spPr>
          <a:xfrm>
            <a:off x="4164086" y="0"/>
            <a:ext cx="8027914" cy="6858000"/>
          </a:xfrm>
          <a:custGeom>
            <a:avLst/>
            <a:gdLst>
              <a:gd name="connsiteX0" fmla="*/ 3424552 w 8027914"/>
              <a:gd name="connsiteY0" fmla="*/ 0 h 6858000"/>
              <a:gd name="connsiteX1" fmla="*/ 8027914 w 8027914"/>
              <a:gd name="connsiteY1" fmla="*/ 0 h 6858000"/>
              <a:gd name="connsiteX2" fmla="*/ 8027914 w 8027914"/>
              <a:gd name="connsiteY2" fmla="*/ 6858000 h 6858000"/>
              <a:gd name="connsiteX3" fmla="*/ 0 w 8027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7914" h="6858000">
                <a:moveTo>
                  <a:pt x="3424552" y="0"/>
                </a:moveTo>
                <a:lnTo>
                  <a:pt x="8027914" y="0"/>
                </a:lnTo>
                <a:lnTo>
                  <a:pt x="8027914" y="6858000"/>
                </a:lnTo>
                <a:lnTo>
                  <a:pt x="0" y="6858000"/>
                </a:lnTo>
                <a:close/>
              </a:path>
            </a:pathLst>
          </a:custGeom>
          <a:solidFill>
            <a:schemeClr val="tx2"/>
          </a:solidFill>
        </p:spPr>
      </p:pic>
    </p:spTree>
    <p:extLst>
      <p:ext uri="{BB962C8B-B14F-4D97-AF65-F5344CB8AC3E}">
        <p14:creationId xmlns:p14="http://schemas.microsoft.com/office/powerpoint/2010/main" val="34244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15C5E-7AD2-8C20-6598-052FAB8321D0}"/>
              </a:ext>
            </a:extLst>
          </p:cNvPr>
          <p:cNvSpPr>
            <a:spLocks noGrp="1"/>
          </p:cNvSpPr>
          <p:nvPr>
            <p:ph type="title"/>
          </p:nvPr>
        </p:nvSpPr>
        <p:spPr>
          <a:xfrm>
            <a:off x="3135146" y="2630325"/>
            <a:ext cx="6199642" cy="1083998"/>
          </a:xfrm>
        </p:spPr>
        <p:txBody>
          <a:bodyPr/>
          <a:lstStyle/>
          <a:p>
            <a:pPr algn="ctr"/>
            <a:r>
              <a:rPr lang="en-US" dirty="0"/>
              <a:t>When does it apply?</a:t>
            </a:r>
            <a:endParaRPr lang="en-IE" dirty="0"/>
          </a:p>
        </p:txBody>
      </p:sp>
    </p:spTree>
    <p:extLst>
      <p:ext uri="{BB962C8B-B14F-4D97-AF65-F5344CB8AC3E}">
        <p14:creationId xmlns:p14="http://schemas.microsoft.com/office/powerpoint/2010/main" val="249482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F968-E3B6-D841-87CF-D8B019B60888}"/>
              </a:ext>
            </a:extLst>
          </p:cNvPr>
          <p:cNvSpPr>
            <a:spLocks noGrp="1"/>
          </p:cNvSpPr>
          <p:nvPr>
            <p:ph type="title"/>
          </p:nvPr>
        </p:nvSpPr>
        <p:spPr/>
        <p:txBody>
          <a:bodyPr/>
          <a:lstStyle/>
          <a:p>
            <a:r>
              <a:rPr lang="en-GB" dirty="0"/>
              <a:t>Timeline for IAF 2023</a:t>
            </a:r>
            <a:endParaRPr lang="en-IE" dirty="0"/>
          </a:p>
        </p:txBody>
      </p:sp>
      <p:sp>
        <p:nvSpPr>
          <p:cNvPr id="3" name="Content Placeholder 2">
            <a:extLst>
              <a:ext uri="{FF2B5EF4-FFF2-40B4-BE49-F238E27FC236}">
                <a16:creationId xmlns:a16="http://schemas.microsoft.com/office/drawing/2014/main" id="{DAAC5A27-3E2F-0916-69CE-672D81B3B4AA}"/>
              </a:ext>
            </a:extLst>
          </p:cNvPr>
          <p:cNvSpPr>
            <a:spLocks noGrp="1"/>
          </p:cNvSpPr>
          <p:nvPr>
            <p:ph idx="1"/>
          </p:nvPr>
        </p:nvSpPr>
        <p:spPr>
          <a:xfrm>
            <a:off x="416695" y="1731357"/>
            <a:ext cx="11358609" cy="4607726"/>
          </a:xfrm>
        </p:spPr>
        <p:txBody>
          <a:bodyPr/>
          <a:lstStyle/>
          <a:p>
            <a:pPr marL="285750" indent="-285750">
              <a:buFont typeface="Arial" panose="020B0604020202020204" pitchFamily="34" charset="0"/>
              <a:buChar char="•"/>
            </a:pPr>
            <a:r>
              <a:rPr lang="en-GB" dirty="0">
                <a:solidFill>
                  <a:schemeClr val="accent3"/>
                </a:solidFill>
              </a:rPr>
              <a:t>1 July 2024</a:t>
            </a:r>
            <a:r>
              <a:rPr lang="en-GB" dirty="0"/>
              <a:t>		</a:t>
            </a:r>
            <a:r>
              <a:rPr lang="en-GB" dirty="0">
                <a:solidFill>
                  <a:schemeClr val="accent3"/>
                </a:solidFill>
              </a:rPr>
              <a:t>Pillar 1 – “SEAR”  Senior Executive Accountability Regime (only “in-scope” companies). </a:t>
            </a:r>
          </a:p>
          <a:p>
            <a:pPr lvl="7"/>
            <a:r>
              <a:rPr lang="en-GB" sz="1200" b="1" dirty="0">
                <a:solidFill>
                  <a:srgbClr val="FF0000"/>
                </a:solidFill>
              </a:rPr>
              <a:t>The funds industry is not in scope in Phase 1. </a:t>
            </a:r>
          </a:p>
          <a:p>
            <a:pPr lvl="7"/>
            <a:r>
              <a:rPr lang="en-GB" sz="1200" b="1" dirty="0">
                <a:solidFill>
                  <a:srgbClr val="FF0000"/>
                </a:solidFill>
              </a:rPr>
              <a:t>Executive Directors 1 July 2024 for in scope companies.</a:t>
            </a:r>
          </a:p>
          <a:p>
            <a:pPr lvl="7"/>
            <a:r>
              <a:rPr lang="en-GB" sz="1200" b="1" dirty="0">
                <a:solidFill>
                  <a:srgbClr val="FF0000"/>
                </a:solidFill>
              </a:rPr>
              <a:t>NEDs/INEDs come into scope on 1 July 2025.</a:t>
            </a:r>
          </a:p>
          <a:p>
            <a:pPr lvl="7"/>
            <a:endParaRPr lang="en-GB" sz="1200" b="1" dirty="0">
              <a:solidFill>
                <a:srgbClr val="FF0000"/>
              </a:solidFill>
            </a:endParaRPr>
          </a:p>
          <a:p>
            <a:pPr lvl="2"/>
            <a:r>
              <a:rPr lang="en-GB" sz="1500" b="1" dirty="0">
                <a:solidFill>
                  <a:srgbClr val="FF0000"/>
                </a:solidFill>
              </a:rPr>
              <a:t>  29 December 2023</a:t>
            </a:r>
            <a:r>
              <a:rPr lang="en-GB" dirty="0"/>
              <a:t>	</a:t>
            </a:r>
            <a:r>
              <a:rPr lang="en-GB" sz="1500" b="1" dirty="0">
                <a:solidFill>
                  <a:schemeClr val="accent3"/>
                </a:solidFill>
              </a:rPr>
              <a:t>Pillar 2 – Conduct Standards  </a:t>
            </a:r>
            <a:r>
              <a:rPr lang="en-GB" dirty="0"/>
              <a:t>(</a:t>
            </a:r>
            <a:r>
              <a:rPr lang="en-GB" b="1" dirty="0">
                <a:solidFill>
                  <a:schemeClr val="accent4"/>
                </a:solidFill>
              </a:rPr>
              <a:t>Consultation closed on 13</a:t>
            </a:r>
            <a:r>
              <a:rPr lang="en-GB" b="1" baseline="30000" dirty="0">
                <a:solidFill>
                  <a:schemeClr val="accent4"/>
                </a:solidFill>
              </a:rPr>
              <a:t>th</a:t>
            </a:r>
            <a:r>
              <a:rPr lang="en-GB" b="1" dirty="0">
                <a:solidFill>
                  <a:schemeClr val="accent4"/>
                </a:solidFill>
              </a:rPr>
              <a:t> June 2023 / Feedback 16 Nov 2023</a:t>
            </a:r>
            <a:r>
              <a:rPr lang="en-GB" dirty="0"/>
              <a:t>)</a:t>
            </a:r>
          </a:p>
          <a:p>
            <a:pPr marL="285750" indent="-285750">
              <a:buFont typeface="Arial" panose="020B0604020202020204" pitchFamily="34" charset="0"/>
              <a:buChar char="•"/>
            </a:pPr>
            <a:r>
              <a:rPr lang="en-GB" dirty="0">
                <a:solidFill>
                  <a:srgbClr val="FF0000"/>
                </a:solidFill>
              </a:rPr>
              <a:t>29 December 2023</a:t>
            </a:r>
            <a:r>
              <a:rPr lang="en-GB" dirty="0"/>
              <a:t>	</a:t>
            </a:r>
            <a:r>
              <a:rPr lang="en-GB" dirty="0">
                <a:solidFill>
                  <a:schemeClr val="accent3"/>
                </a:solidFill>
              </a:rPr>
              <a:t>Pillar 3 – Fitness and Probity </a:t>
            </a:r>
          </a:p>
          <a:p>
            <a:pPr marL="285750" indent="-285750">
              <a:buFont typeface="Arial" panose="020B0604020202020204" pitchFamily="34" charset="0"/>
              <a:buChar char="•"/>
            </a:pPr>
            <a:r>
              <a:rPr lang="en-GB" dirty="0">
                <a:solidFill>
                  <a:srgbClr val="FF0000"/>
                </a:solidFill>
              </a:rPr>
              <a:t>Now / 29 December 2023</a:t>
            </a:r>
            <a:r>
              <a:rPr lang="en-GB" dirty="0"/>
              <a:t>	</a:t>
            </a:r>
            <a:r>
              <a:rPr lang="en-GB" dirty="0">
                <a:solidFill>
                  <a:schemeClr val="accent3"/>
                </a:solidFill>
              </a:rPr>
              <a:t>Pillar 4 –CBI Administrative Sanctions Procedure </a:t>
            </a:r>
            <a:r>
              <a:rPr lang="en-GB" dirty="0"/>
              <a:t>(</a:t>
            </a:r>
            <a:r>
              <a:rPr lang="en-GB" sz="1400" dirty="0">
                <a:solidFill>
                  <a:schemeClr val="accent4"/>
                </a:solidFill>
              </a:rPr>
              <a:t>Consultation closed on 14</a:t>
            </a:r>
            <a:r>
              <a:rPr lang="en-GB" sz="1400" baseline="30000" dirty="0">
                <a:solidFill>
                  <a:schemeClr val="accent4"/>
                </a:solidFill>
              </a:rPr>
              <a:t>th</a:t>
            </a:r>
            <a:r>
              <a:rPr lang="en-GB" sz="1400" dirty="0">
                <a:solidFill>
                  <a:schemeClr val="accent4"/>
                </a:solidFill>
              </a:rPr>
              <a:t> September</a:t>
            </a:r>
            <a:r>
              <a:rPr lang="en-GB" dirty="0"/>
              <a:t>)</a:t>
            </a:r>
          </a:p>
          <a:p>
            <a:pPr marL="285750" indent="-285750">
              <a:buFont typeface="Arial" panose="020B0604020202020204" pitchFamily="34" charset="0"/>
              <a:buChar char="•"/>
            </a:pPr>
            <a:endParaRPr lang="en-GB" dirty="0"/>
          </a:p>
          <a:p>
            <a:r>
              <a:rPr lang="en-GB" sz="1800" u="sng" dirty="0">
                <a:solidFill>
                  <a:schemeClr val="accent3"/>
                </a:solidFill>
              </a:rPr>
              <a:t>Work in Progress</a:t>
            </a:r>
          </a:p>
          <a:p>
            <a:pPr marL="285750" indent="-285750">
              <a:buFont typeface="Arial" panose="020B0604020202020204" pitchFamily="34" charset="0"/>
              <a:buChar char="•"/>
            </a:pPr>
            <a:r>
              <a:rPr lang="en-GB" sz="1400" dirty="0">
                <a:solidFill>
                  <a:schemeClr val="accent3"/>
                </a:solidFill>
              </a:rPr>
              <a:t>Feedback</a:t>
            </a:r>
            <a:r>
              <a:rPr lang="en-GB" sz="1400" b="0" dirty="0">
                <a:solidFill>
                  <a:schemeClr val="accent3"/>
                </a:solidFill>
              </a:rPr>
              <a:t> from the consultation regarding the </a:t>
            </a:r>
            <a:r>
              <a:rPr lang="en-GB" sz="1400" dirty="0">
                <a:solidFill>
                  <a:schemeClr val="accent3"/>
                </a:solidFill>
              </a:rPr>
              <a:t>Administrative Sanctions Procedure</a:t>
            </a:r>
          </a:p>
          <a:p>
            <a:pPr marL="285750" indent="-285750">
              <a:buFont typeface="Arial" panose="020B0604020202020204" pitchFamily="34" charset="0"/>
              <a:buChar char="•"/>
            </a:pPr>
            <a:r>
              <a:rPr lang="en-GB" sz="1400" b="0" dirty="0">
                <a:solidFill>
                  <a:schemeClr val="accent3"/>
                </a:solidFill>
              </a:rPr>
              <a:t>Business Standards will be clarified in conjunction with the revised </a:t>
            </a:r>
            <a:r>
              <a:rPr lang="en-GB" sz="1400" dirty="0">
                <a:solidFill>
                  <a:schemeClr val="accent3"/>
                </a:solidFill>
              </a:rPr>
              <a:t>Consumer Protection Code</a:t>
            </a:r>
            <a:r>
              <a:rPr lang="en-GB" sz="1400" b="0" dirty="0">
                <a:solidFill>
                  <a:schemeClr val="accent3"/>
                </a:solidFill>
              </a:rPr>
              <a:t> (2025?)</a:t>
            </a:r>
          </a:p>
          <a:p>
            <a:endParaRPr lang="en-IE" dirty="0"/>
          </a:p>
        </p:txBody>
      </p:sp>
    </p:spTree>
    <p:extLst>
      <p:ext uri="{BB962C8B-B14F-4D97-AF65-F5344CB8AC3E}">
        <p14:creationId xmlns:p14="http://schemas.microsoft.com/office/powerpoint/2010/main" val="40738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15C5E-7AD2-8C20-6598-052FAB8321D0}"/>
              </a:ext>
            </a:extLst>
          </p:cNvPr>
          <p:cNvSpPr>
            <a:spLocks noGrp="1"/>
          </p:cNvSpPr>
          <p:nvPr>
            <p:ph type="title"/>
          </p:nvPr>
        </p:nvSpPr>
        <p:spPr>
          <a:xfrm>
            <a:off x="3135146" y="2630325"/>
            <a:ext cx="6199642" cy="1083998"/>
          </a:xfrm>
        </p:spPr>
        <p:txBody>
          <a:bodyPr/>
          <a:lstStyle/>
          <a:p>
            <a:pPr algn="ctr"/>
            <a:r>
              <a:rPr lang="en-US" dirty="0"/>
              <a:t>Where else is this being done?</a:t>
            </a:r>
            <a:endParaRPr lang="en-IE" dirty="0"/>
          </a:p>
        </p:txBody>
      </p:sp>
    </p:spTree>
    <p:extLst>
      <p:ext uri="{BB962C8B-B14F-4D97-AF65-F5344CB8AC3E}">
        <p14:creationId xmlns:p14="http://schemas.microsoft.com/office/powerpoint/2010/main" val="42222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F968-E3B6-D841-87CF-D8B019B60888}"/>
              </a:ext>
            </a:extLst>
          </p:cNvPr>
          <p:cNvSpPr>
            <a:spLocks noGrp="1"/>
          </p:cNvSpPr>
          <p:nvPr>
            <p:ph type="title"/>
          </p:nvPr>
        </p:nvSpPr>
        <p:spPr/>
        <p:txBody>
          <a:bodyPr/>
          <a:lstStyle/>
          <a:p>
            <a:r>
              <a:rPr lang="en-GB"/>
              <a:t>Accountability – A Growing Trend</a:t>
            </a:r>
            <a:endParaRPr lang="en-IE">
              <a:solidFill>
                <a:srgbClr val="FF0000"/>
              </a:solidFill>
            </a:endParaRPr>
          </a:p>
        </p:txBody>
      </p:sp>
      <p:sp>
        <p:nvSpPr>
          <p:cNvPr id="3" name="Content Placeholder 2">
            <a:extLst>
              <a:ext uri="{FF2B5EF4-FFF2-40B4-BE49-F238E27FC236}">
                <a16:creationId xmlns:a16="http://schemas.microsoft.com/office/drawing/2014/main" id="{DAAC5A27-3E2F-0916-69CE-672D81B3B4AA}"/>
              </a:ext>
            </a:extLst>
          </p:cNvPr>
          <p:cNvSpPr>
            <a:spLocks noGrp="1"/>
          </p:cNvSpPr>
          <p:nvPr>
            <p:ph idx="1"/>
          </p:nvPr>
        </p:nvSpPr>
        <p:spPr>
          <a:xfrm>
            <a:off x="445862" y="1731357"/>
            <a:ext cx="11358609" cy="4351338"/>
          </a:xfrm>
        </p:spPr>
        <p:txBody>
          <a:bodyPr/>
          <a:lstStyle/>
          <a:p>
            <a:pPr>
              <a:spcBef>
                <a:spcPts val="0"/>
              </a:spcBef>
            </a:pPr>
            <a:r>
              <a:rPr lang="en-GB" dirty="0">
                <a:solidFill>
                  <a:schemeClr val="tx2"/>
                </a:solidFill>
              </a:rPr>
              <a:t>UK</a:t>
            </a:r>
            <a:r>
              <a:rPr lang="en-GB" dirty="0">
                <a:solidFill>
                  <a:schemeClr val="accent3"/>
                </a:solidFill>
              </a:rPr>
              <a:t>		2016 – Senior Manager &amp; Certification Regime. </a:t>
            </a:r>
          </a:p>
          <a:p>
            <a:pPr>
              <a:spcBef>
                <a:spcPts val="0"/>
              </a:spcBef>
            </a:pPr>
            <a:r>
              <a:rPr lang="en-GB" dirty="0">
                <a:solidFill>
                  <a:schemeClr val="accent3"/>
                </a:solidFill>
              </a:rPr>
              <a:t>		             Expanded in 2018 &amp; 2019 to other regulated financial service sectors</a:t>
            </a:r>
          </a:p>
          <a:p>
            <a:endParaRPr lang="en-GB" dirty="0">
              <a:solidFill>
                <a:schemeClr val="accent3"/>
              </a:solidFill>
            </a:endParaRPr>
          </a:p>
          <a:p>
            <a:r>
              <a:rPr lang="en-GB" dirty="0">
                <a:solidFill>
                  <a:schemeClr val="tx2"/>
                </a:solidFill>
              </a:rPr>
              <a:t>Hong Kong</a:t>
            </a:r>
            <a:r>
              <a:rPr lang="en-GB" dirty="0">
                <a:solidFill>
                  <a:schemeClr val="accent3"/>
                </a:solidFill>
              </a:rPr>
              <a:t>	2017 - Manager in Charge Regime</a:t>
            </a:r>
          </a:p>
          <a:p>
            <a:endParaRPr lang="en-GB" dirty="0">
              <a:solidFill>
                <a:schemeClr val="accent3"/>
              </a:solidFill>
            </a:endParaRPr>
          </a:p>
          <a:p>
            <a:pPr>
              <a:spcBef>
                <a:spcPts val="0"/>
              </a:spcBef>
            </a:pPr>
            <a:r>
              <a:rPr lang="en-GB" dirty="0">
                <a:solidFill>
                  <a:schemeClr val="tx2"/>
                </a:solidFill>
              </a:rPr>
              <a:t>Australia	</a:t>
            </a:r>
            <a:r>
              <a:rPr lang="en-GB" dirty="0">
                <a:solidFill>
                  <a:schemeClr val="accent3"/>
                </a:solidFill>
              </a:rPr>
              <a:t>	2018 - Banking Executive Accountability Regime and is now being replaced by the expanded “FAR” </a:t>
            </a:r>
          </a:p>
          <a:p>
            <a:pPr>
              <a:spcBef>
                <a:spcPts val="0"/>
              </a:spcBef>
            </a:pPr>
            <a:r>
              <a:rPr lang="en-GB" dirty="0">
                <a:solidFill>
                  <a:schemeClr val="accent3"/>
                </a:solidFill>
              </a:rPr>
              <a:t>	 	            (Financial Accountability Regime)</a:t>
            </a:r>
          </a:p>
          <a:p>
            <a:pPr>
              <a:spcBef>
                <a:spcPts val="0"/>
              </a:spcBef>
            </a:pPr>
            <a:endParaRPr lang="en-GB" dirty="0">
              <a:solidFill>
                <a:schemeClr val="accent3"/>
              </a:solidFill>
            </a:endParaRPr>
          </a:p>
          <a:p>
            <a:pPr>
              <a:spcBef>
                <a:spcPts val="0"/>
              </a:spcBef>
            </a:pPr>
            <a:endParaRPr lang="en-GB" dirty="0">
              <a:solidFill>
                <a:schemeClr val="accent3"/>
              </a:solidFill>
            </a:endParaRPr>
          </a:p>
          <a:p>
            <a:pPr>
              <a:spcBef>
                <a:spcPts val="0"/>
              </a:spcBef>
            </a:pPr>
            <a:r>
              <a:rPr lang="en-GB" dirty="0">
                <a:solidFill>
                  <a:schemeClr val="tx2"/>
                </a:solidFill>
              </a:rPr>
              <a:t>Malaysia	</a:t>
            </a:r>
            <a:r>
              <a:rPr lang="en-GB" dirty="0">
                <a:solidFill>
                  <a:schemeClr val="accent3"/>
                </a:solidFill>
              </a:rPr>
              <a:t>	2019 – Bank Nagara Malaysia (BNM) produced its Responsibility Mapping document outlining the</a:t>
            </a:r>
          </a:p>
          <a:p>
            <a:pPr>
              <a:spcBef>
                <a:spcPts val="0"/>
              </a:spcBef>
            </a:pPr>
            <a:r>
              <a:rPr lang="en-GB" dirty="0">
                <a:solidFill>
                  <a:schemeClr val="accent3"/>
                </a:solidFill>
              </a:rPr>
              <a:t>		             introduction of individual accountability.</a:t>
            </a:r>
          </a:p>
          <a:p>
            <a:endParaRPr lang="en-GB" dirty="0">
              <a:solidFill>
                <a:schemeClr val="accent3"/>
              </a:solidFill>
            </a:endParaRPr>
          </a:p>
          <a:p>
            <a:r>
              <a:rPr lang="en-GB" dirty="0">
                <a:solidFill>
                  <a:schemeClr val="tx2"/>
                </a:solidFill>
              </a:rPr>
              <a:t>Singapore</a:t>
            </a:r>
            <a:r>
              <a:rPr lang="en-GB" dirty="0">
                <a:solidFill>
                  <a:schemeClr val="accent3"/>
                </a:solidFill>
              </a:rPr>
              <a:t>	2021 - Individual Accountability &amp; Conduct Guidelines </a:t>
            </a:r>
          </a:p>
          <a:p>
            <a:endParaRPr lang="en-GB" dirty="0">
              <a:solidFill>
                <a:schemeClr val="accent3"/>
              </a:solidFill>
            </a:endParaRPr>
          </a:p>
          <a:p>
            <a:endParaRPr lang="en-GB" dirty="0"/>
          </a:p>
          <a:p>
            <a:endParaRPr lang="en-GB" dirty="0"/>
          </a:p>
          <a:p>
            <a:endParaRPr lang="en-GB" dirty="0"/>
          </a:p>
        </p:txBody>
      </p:sp>
    </p:spTree>
    <p:extLst>
      <p:ext uri="{BB962C8B-B14F-4D97-AF65-F5344CB8AC3E}">
        <p14:creationId xmlns:p14="http://schemas.microsoft.com/office/powerpoint/2010/main" val="343694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53960C-A961-351B-F574-8DB89DC42E1F}"/>
              </a:ext>
            </a:extLst>
          </p:cNvPr>
          <p:cNvSpPr>
            <a:spLocks noGrp="1"/>
          </p:cNvSpPr>
          <p:nvPr>
            <p:ph type="title"/>
          </p:nvPr>
        </p:nvSpPr>
        <p:spPr>
          <a:xfrm>
            <a:off x="407988" y="958680"/>
            <a:ext cx="6199642" cy="4940636"/>
          </a:xfrm>
        </p:spPr>
        <p:txBody>
          <a:bodyPr/>
          <a:lstStyle/>
          <a:p>
            <a:br>
              <a:rPr lang="en-US" dirty="0"/>
            </a:br>
            <a:br>
              <a:rPr lang="en-US" dirty="0"/>
            </a:br>
            <a:br>
              <a:rPr lang="en-US" dirty="0"/>
            </a:br>
            <a:r>
              <a:rPr lang="en-US" dirty="0"/>
              <a:t>Level 2 - Common Conduct Standards</a:t>
            </a:r>
            <a:br>
              <a:rPr lang="en-US" dirty="0"/>
            </a:br>
            <a:br>
              <a:rPr lang="en-US" dirty="0"/>
            </a:br>
            <a:endParaRPr lang="en-US" dirty="0"/>
          </a:p>
        </p:txBody>
      </p:sp>
      <p:pic>
        <p:nvPicPr>
          <p:cNvPr id="13" name="Picture Placeholder 12">
            <a:extLst>
              <a:ext uri="{FF2B5EF4-FFF2-40B4-BE49-F238E27FC236}">
                <a16:creationId xmlns:a16="http://schemas.microsoft.com/office/drawing/2014/main" id="{EE9413F6-6D34-783D-3540-D77FF8796182}"/>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344" r="19344"/>
          <a:stretch/>
        </p:blipFill>
        <p:spPr/>
      </p:pic>
    </p:spTree>
    <p:extLst>
      <p:ext uri="{BB962C8B-B14F-4D97-AF65-F5344CB8AC3E}">
        <p14:creationId xmlns:p14="http://schemas.microsoft.com/office/powerpoint/2010/main" val="32301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8C35-8D8F-E8CD-F344-4D5B9D3ACCEA}"/>
              </a:ext>
            </a:extLst>
          </p:cNvPr>
          <p:cNvSpPr>
            <a:spLocks noGrp="1"/>
          </p:cNvSpPr>
          <p:nvPr>
            <p:ph type="title"/>
          </p:nvPr>
        </p:nvSpPr>
        <p:spPr>
          <a:xfrm>
            <a:off x="407988" y="518917"/>
            <a:ext cx="10680221" cy="1036506"/>
          </a:xfrm>
        </p:spPr>
        <p:txBody>
          <a:bodyPr>
            <a:normAutofit/>
          </a:bodyPr>
          <a:lstStyle/>
          <a:p>
            <a:r>
              <a:rPr lang="en-IN" dirty="0"/>
              <a:t>Level 2 - Common Conduct Standards  </a:t>
            </a:r>
            <a:br>
              <a:rPr lang="en-IN" altLang="en-US" dirty="0"/>
            </a:br>
            <a:endParaRPr lang="en-US" dirty="0"/>
          </a:p>
        </p:txBody>
      </p:sp>
      <p:sp>
        <p:nvSpPr>
          <p:cNvPr id="4" name="TextBox 3">
            <a:extLst>
              <a:ext uri="{FF2B5EF4-FFF2-40B4-BE49-F238E27FC236}">
                <a16:creationId xmlns:a16="http://schemas.microsoft.com/office/drawing/2014/main" id="{DC498D17-4794-10A5-BE95-FFFFC4C5503C}"/>
              </a:ext>
            </a:extLst>
          </p:cNvPr>
          <p:cNvSpPr txBox="1"/>
          <p:nvPr/>
        </p:nvSpPr>
        <p:spPr>
          <a:xfrm>
            <a:off x="712433" y="1104773"/>
            <a:ext cx="10446798" cy="3100016"/>
          </a:xfrm>
          <a:prstGeom prst="rect">
            <a:avLst/>
          </a:prstGeom>
          <a:noFill/>
        </p:spPr>
        <p:txBody>
          <a:bodyPr wrap="square">
            <a:spAutoFit/>
          </a:bodyPr>
          <a:lstStyle/>
          <a:p>
            <a:pPr>
              <a:spcBef>
                <a:spcPts val="600"/>
              </a:spcBef>
            </a:pPr>
            <a:r>
              <a:rPr lang="en-IE" sz="2400" b="1" kern="100" dirty="0">
                <a:solidFill>
                  <a:schemeClr val="tx2"/>
                </a:solidFill>
                <a:latin typeface="Calibri" panose="020F0502020204030204" pitchFamily="34" charset="0"/>
                <a:ea typeface="+mj-ea"/>
                <a:cs typeface="Times New Roman" panose="02020603050405020304" pitchFamily="18" charset="0"/>
              </a:rPr>
              <a:t>For</a:t>
            </a:r>
            <a:r>
              <a:rPr lang="en-IE" sz="2400" kern="100" dirty="0">
                <a:solidFill>
                  <a:schemeClr val="tx2"/>
                </a:solidFill>
                <a:latin typeface="Calibri" panose="020F0502020204030204" pitchFamily="34" charset="0"/>
                <a:ea typeface="+mj-ea"/>
                <a:cs typeface="Times New Roman" panose="02020603050405020304" pitchFamily="18" charset="0"/>
              </a:rPr>
              <a:t> </a:t>
            </a:r>
            <a:r>
              <a:rPr lang="en-IE" sz="2400" b="1" kern="100" dirty="0">
                <a:solidFill>
                  <a:schemeClr val="tx2"/>
                </a:solidFill>
                <a:latin typeface="Calibri" panose="020F0502020204030204" pitchFamily="34" charset="0"/>
                <a:ea typeface="+mj-ea"/>
                <a:cs typeface="Times New Roman" panose="02020603050405020304" pitchFamily="18" charset="0"/>
              </a:rPr>
              <a:t>CFs = Common Conduct Standards – all individuals within a RFSP</a:t>
            </a:r>
          </a:p>
          <a:p>
            <a:pPr algn="ctr">
              <a:spcBef>
                <a:spcPts val="600"/>
              </a:spcBef>
            </a:pPr>
            <a:endParaRPr lang="en-US" sz="2400" dirty="0">
              <a:solidFill>
                <a:srgbClr val="F58028"/>
              </a:solidFill>
            </a:endParaRPr>
          </a:p>
          <a:p>
            <a:pPr marL="228600" indent="-228600">
              <a:lnSpc>
                <a:spcPct val="150000"/>
              </a:lnSpc>
              <a:spcBef>
                <a:spcPts val="600"/>
              </a:spcBef>
              <a:buFont typeface="+mj-lt"/>
              <a:buAutoNum type="arabicPeriod"/>
            </a:pPr>
            <a:r>
              <a:rPr lang="en-US" sz="1600" b="1" dirty="0">
                <a:solidFill>
                  <a:schemeClr val="accent3"/>
                </a:solidFill>
              </a:rPr>
              <a:t>Acting with Honesty &amp; Integrity</a:t>
            </a:r>
          </a:p>
          <a:p>
            <a:pPr marL="228600" indent="-228600">
              <a:lnSpc>
                <a:spcPct val="150000"/>
              </a:lnSpc>
              <a:spcBef>
                <a:spcPts val="600"/>
              </a:spcBef>
              <a:buFont typeface="+mj-lt"/>
              <a:buAutoNum type="arabicPeriod"/>
            </a:pPr>
            <a:r>
              <a:rPr lang="en-US" sz="1600" b="1" dirty="0">
                <a:solidFill>
                  <a:schemeClr val="accent3"/>
                </a:solidFill>
              </a:rPr>
              <a:t>Acting with Due Skill, Care and Diligence</a:t>
            </a:r>
          </a:p>
          <a:p>
            <a:pPr marL="228600" indent="-228600">
              <a:lnSpc>
                <a:spcPct val="150000"/>
              </a:lnSpc>
              <a:spcBef>
                <a:spcPts val="600"/>
              </a:spcBef>
              <a:buFont typeface="+mj-lt"/>
              <a:buAutoNum type="arabicPeriod"/>
            </a:pPr>
            <a:r>
              <a:rPr lang="en-US" sz="1600" b="1" dirty="0">
                <a:solidFill>
                  <a:schemeClr val="accent3"/>
                </a:solidFill>
              </a:rPr>
              <a:t>Cooperating in Good Faith and Without Delay</a:t>
            </a:r>
          </a:p>
          <a:p>
            <a:pPr marL="228600" indent="-228600">
              <a:lnSpc>
                <a:spcPct val="150000"/>
              </a:lnSpc>
              <a:spcBef>
                <a:spcPts val="600"/>
              </a:spcBef>
              <a:buFont typeface="+mj-lt"/>
              <a:buAutoNum type="arabicPeriod"/>
            </a:pPr>
            <a:r>
              <a:rPr lang="en-US" sz="1600" b="1" dirty="0">
                <a:solidFill>
                  <a:schemeClr val="accent3"/>
                </a:solidFill>
              </a:rPr>
              <a:t>Acting in the Best Interests of Customers and Treating Them Fairly &amp; Professionally</a:t>
            </a:r>
          </a:p>
          <a:p>
            <a:pPr marL="228600" indent="-228600">
              <a:lnSpc>
                <a:spcPct val="150000"/>
              </a:lnSpc>
              <a:spcBef>
                <a:spcPts val="600"/>
              </a:spcBef>
              <a:buFont typeface="+mj-lt"/>
              <a:buAutoNum type="arabicPeriod"/>
            </a:pPr>
            <a:r>
              <a:rPr lang="en-US" sz="1600" b="1" dirty="0">
                <a:solidFill>
                  <a:schemeClr val="accent3"/>
                </a:solidFill>
              </a:rPr>
              <a:t>Operating in Compliance with Standards of market Conduct and Trading Venue Rules</a:t>
            </a:r>
          </a:p>
        </p:txBody>
      </p:sp>
    </p:spTree>
    <p:extLst>
      <p:ext uri="{BB962C8B-B14F-4D97-AF65-F5344CB8AC3E}">
        <p14:creationId xmlns:p14="http://schemas.microsoft.com/office/powerpoint/2010/main" val="112941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DDAE-F41A-46E9-8E7E-CCA2A30E753A}"/>
              </a:ext>
            </a:extLst>
          </p:cNvPr>
          <p:cNvSpPr>
            <a:spLocks noGrp="1"/>
          </p:cNvSpPr>
          <p:nvPr>
            <p:ph type="title"/>
          </p:nvPr>
        </p:nvSpPr>
        <p:spPr/>
        <p:txBody>
          <a:bodyPr/>
          <a:lstStyle/>
          <a:p>
            <a:r>
              <a:rPr lang="en-US" dirty="0"/>
              <a:t>Level 2 - Common Conduct Standards</a:t>
            </a:r>
            <a:endParaRPr lang="en-IE" dirty="0"/>
          </a:p>
        </p:txBody>
      </p:sp>
      <p:sp>
        <p:nvSpPr>
          <p:cNvPr id="3" name="Content Placeholder 2">
            <a:extLst>
              <a:ext uri="{FF2B5EF4-FFF2-40B4-BE49-F238E27FC236}">
                <a16:creationId xmlns:a16="http://schemas.microsoft.com/office/drawing/2014/main" id="{CAAB8225-0425-B9AC-9470-8B909245E06F}"/>
              </a:ext>
            </a:extLst>
          </p:cNvPr>
          <p:cNvSpPr>
            <a:spLocks noGrp="1"/>
          </p:cNvSpPr>
          <p:nvPr>
            <p:ph idx="1"/>
          </p:nvPr>
        </p:nvSpPr>
        <p:spPr>
          <a:xfrm>
            <a:off x="416695" y="1361243"/>
            <a:ext cx="11358609" cy="4351338"/>
          </a:xfrm>
        </p:spPr>
        <p:txBody>
          <a:bodyPr/>
          <a:lstStyle/>
          <a:p>
            <a:pPr marL="342900" lvl="0" indent="-342900">
              <a:lnSpc>
                <a:spcPct val="107000"/>
              </a:lnSpc>
              <a:buFont typeface="+mj-lt"/>
              <a:buAutoNum type="arabicPeriod"/>
            </a:pPr>
            <a:r>
              <a:rPr lang="en-IE" sz="1800" dirty="0">
                <a:solidFill>
                  <a:srgbClr val="164194"/>
                </a:solidFill>
                <a:latin typeface="+mj-lt"/>
                <a:ea typeface="+mj-ea"/>
                <a:cs typeface="+mj-cs"/>
              </a:rPr>
              <a:t>Acting with Honesty and Integrity  (“..what you do when no one is watching” ethical behaviour)</a:t>
            </a:r>
          </a:p>
          <a:p>
            <a:pPr marL="522288" lvl="2" indent="-342900">
              <a:lnSpc>
                <a:spcPct val="200000"/>
              </a:lnSpc>
            </a:pPr>
            <a:r>
              <a:rPr lang="en-IE" kern="100" dirty="0">
                <a:solidFill>
                  <a:srgbClr val="164194"/>
                </a:solidFill>
                <a:effectLst/>
                <a:ea typeface="+mj-ea"/>
                <a:cs typeface="Times New Roman" panose="02020603050405020304" pitchFamily="18" charset="0"/>
              </a:rPr>
              <a:t>Having regard to the legitimate interests of the RFSP</a:t>
            </a:r>
            <a:endParaRPr lang="en-IE" kern="100" dirty="0">
              <a:solidFill>
                <a:srgbClr val="164194"/>
              </a:solidFill>
              <a:ea typeface="+mj-ea"/>
              <a:cs typeface="Times New Roman" panose="02020603050405020304" pitchFamily="18" charset="0"/>
            </a:endParaRPr>
          </a:p>
          <a:p>
            <a:pPr marL="522288" lvl="2" indent="-342900">
              <a:lnSpc>
                <a:spcPct val="200000"/>
              </a:lnSpc>
            </a:pPr>
            <a:r>
              <a:rPr lang="en-IE" kern="100" dirty="0">
                <a:solidFill>
                  <a:srgbClr val="164194"/>
                </a:solidFill>
                <a:effectLst/>
                <a:ea typeface="+mj-ea"/>
                <a:cs typeface="Times New Roman" panose="02020603050405020304" pitchFamily="18" charset="0"/>
              </a:rPr>
              <a:t>Operating without bias and </a:t>
            </a:r>
            <a:r>
              <a:rPr lang="en-IE" kern="100" dirty="0">
                <a:solidFill>
                  <a:srgbClr val="164194"/>
                </a:solidFill>
                <a:ea typeface="+mj-ea"/>
                <a:cs typeface="Times New Roman" panose="02020603050405020304" pitchFamily="18" charset="0"/>
              </a:rPr>
              <a:t>appropriately managing conflicts of interest</a:t>
            </a:r>
          </a:p>
          <a:p>
            <a:pPr marL="522288" lvl="2" indent="-342900">
              <a:lnSpc>
                <a:spcPct val="200000"/>
              </a:lnSpc>
            </a:pPr>
            <a:r>
              <a:rPr lang="en-IE" kern="100" dirty="0">
                <a:solidFill>
                  <a:srgbClr val="164194"/>
                </a:solidFill>
                <a:effectLst/>
                <a:ea typeface="+mj-ea"/>
                <a:cs typeface="Times New Roman" panose="02020603050405020304" pitchFamily="18" charset="0"/>
              </a:rPr>
              <a:t>Not exerting pressure or influence on a customer</a:t>
            </a:r>
            <a:r>
              <a:rPr lang="en-IE" kern="100" dirty="0">
                <a:solidFill>
                  <a:srgbClr val="164194"/>
                </a:solidFill>
                <a:ea typeface="+mj-ea"/>
                <a:cs typeface="Times New Roman" panose="02020603050405020304" pitchFamily="18" charset="0"/>
              </a:rPr>
              <a:t> </a:t>
            </a:r>
          </a:p>
          <a:p>
            <a:pPr marL="522288" lvl="2" indent="-342900">
              <a:lnSpc>
                <a:spcPct val="200000"/>
              </a:lnSpc>
            </a:pPr>
            <a:r>
              <a:rPr lang="en-IE" kern="100" dirty="0">
                <a:solidFill>
                  <a:srgbClr val="164194"/>
                </a:solidFill>
                <a:ea typeface="+mj-ea"/>
                <a:cs typeface="Times New Roman" panose="02020603050405020304" pitchFamily="18" charset="0"/>
              </a:rPr>
              <a:t>Reporting appropriately and not impeding others from reporting to the management;</a:t>
            </a:r>
          </a:p>
          <a:p>
            <a:endParaRPr lang="en-IE" dirty="0"/>
          </a:p>
        </p:txBody>
      </p:sp>
    </p:spTree>
    <p:extLst>
      <p:ext uri="{BB962C8B-B14F-4D97-AF65-F5344CB8AC3E}">
        <p14:creationId xmlns:p14="http://schemas.microsoft.com/office/powerpoint/2010/main" val="3665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DDAE-F41A-46E9-8E7E-CCA2A30E753A}"/>
              </a:ext>
            </a:extLst>
          </p:cNvPr>
          <p:cNvSpPr>
            <a:spLocks noGrp="1"/>
          </p:cNvSpPr>
          <p:nvPr>
            <p:ph type="title"/>
          </p:nvPr>
        </p:nvSpPr>
        <p:spPr/>
        <p:txBody>
          <a:bodyPr/>
          <a:lstStyle/>
          <a:p>
            <a:r>
              <a:rPr lang="en-US" dirty="0"/>
              <a:t>Level 2 - Common Conduct Standards</a:t>
            </a:r>
            <a:endParaRPr lang="en-IE" dirty="0"/>
          </a:p>
        </p:txBody>
      </p:sp>
      <p:sp>
        <p:nvSpPr>
          <p:cNvPr id="3" name="Content Placeholder 2">
            <a:extLst>
              <a:ext uri="{FF2B5EF4-FFF2-40B4-BE49-F238E27FC236}">
                <a16:creationId xmlns:a16="http://schemas.microsoft.com/office/drawing/2014/main" id="{CAAB8225-0425-B9AC-9470-8B909245E06F}"/>
              </a:ext>
            </a:extLst>
          </p:cNvPr>
          <p:cNvSpPr>
            <a:spLocks noGrp="1"/>
          </p:cNvSpPr>
          <p:nvPr>
            <p:ph idx="1"/>
          </p:nvPr>
        </p:nvSpPr>
        <p:spPr>
          <a:xfrm>
            <a:off x="407989" y="1328057"/>
            <a:ext cx="11358609" cy="4754638"/>
          </a:xfrm>
          <a:ln>
            <a:solidFill>
              <a:schemeClr val="bg2"/>
            </a:solidFill>
          </a:ln>
        </p:spPr>
        <p:style>
          <a:lnRef idx="2">
            <a:schemeClr val="accent2"/>
          </a:lnRef>
          <a:fillRef idx="1">
            <a:schemeClr val="lt1"/>
          </a:fillRef>
          <a:effectRef idx="0">
            <a:schemeClr val="accent2"/>
          </a:effectRef>
          <a:fontRef idx="minor">
            <a:schemeClr val="dk1"/>
          </a:fontRef>
        </p:style>
        <p:txBody>
          <a:bodyPr/>
          <a:lstStyle/>
          <a:p>
            <a:pPr marL="342900" lvl="0" indent="-342900">
              <a:lnSpc>
                <a:spcPct val="107000"/>
              </a:lnSpc>
              <a:buFont typeface="+mj-lt"/>
              <a:buAutoNum type="arabicPeriod"/>
            </a:pPr>
            <a:r>
              <a:rPr lang="en-IE" sz="1800" dirty="0">
                <a:solidFill>
                  <a:srgbClr val="164194"/>
                </a:solidFill>
                <a:latin typeface="+mj-lt"/>
                <a:ea typeface="+mj-ea"/>
                <a:cs typeface="+mj-cs"/>
              </a:rPr>
              <a:t>Acting with Honesty and Integrity  (continued)</a:t>
            </a:r>
          </a:p>
          <a:p>
            <a:pPr marL="342900" lvl="0" indent="-342900">
              <a:lnSpc>
                <a:spcPct val="107000"/>
              </a:lnSpc>
              <a:buFont typeface="+mj-lt"/>
              <a:buAutoNum type="arabicPeriod"/>
            </a:pPr>
            <a:endParaRPr lang="en-IE" sz="1800" kern="100" dirty="0">
              <a:solidFill>
                <a:srgbClr val="164194"/>
              </a:solidFill>
              <a:latin typeface="Calibri" panose="020F0502020204030204" pitchFamily="34" charset="0"/>
              <a:ea typeface="+mj-ea"/>
              <a:cs typeface="Times New Roman" panose="02020603050405020304" pitchFamily="18" charset="0"/>
            </a:endParaRPr>
          </a:p>
          <a:p>
            <a:pPr marL="522288" lvl="2" indent="-342900">
              <a:lnSpc>
                <a:spcPct val="150000"/>
              </a:lnSpc>
            </a:pPr>
            <a:r>
              <a:rPr lang="en-IE" kern="100" dirty="0">
                <a:solidFill>
                  <a:srgbClr val="164194"/>
                </a:solidFill>
                <a:effectLst/>
                <a:ea typeface="+mj-ea"/>
                <a:cs typeface="Times New Roman" panose="02020603050405020304" pitchFamily="18" charset="0"/>
              </a:rPr>
              <a:t>The CBI will not provide detail on what is meant by honesty and integrity as this links to Fitness and Probity i.e. </a:t>
            </a:r>
            <a:r>
              <a:rPr lang="en-IE" kern="100" dirty="0">
                <a:solidFill>
                  <a:srgbClr val="164194"/>
                </a:solidFill>
                <a:ea typeface="+mj-ea"/>
                <a:cs typeface="Times New Roman" panose="02020603050405020304" pitchFamily="18" charset="0"/>
              </a:rPr>
              <a:t>the requirement for a person to be “</a:t>
            </a:r>
            <a:r>
              <a:rPr lang="en-IE" b="1" kern="100" dirty="0">
                <a:solidFill>
                  <a:schemeClr val="tx2"/>
                </a:solidFill>
                <a:ea typeface="+mj-ea"/>
                <a:cs typeface="Times New Roman" panose="02020603050405020304" pitchFamily="18" charset="0"/>
              </a:rPr>
              <a:t>honest, ethical and act with integrity</a:t>
            </a:r>
            <a:r>
              <a:rPr lang="en-IE" kern="100" dirty="0">
                <a:solidFill>
                  <a:srgbClr val="164194"/>
                </a:solidFill>
                <a:ea typeface="+mj-ea"/>
                <a:cs typeface="Times New Roman" panose="02020603050405020304" pitchFamily="18" charset="0"/>
              </a:rPr>
              <a:t>”</a:t>
            </a:r>
            <a:endParaRPr lang="en-IE" dirty="0"/>
          </a:p>
        </p:txBody>
      </p:sp>
      <p:sp>
        <p:nvSpPr>
          <p:cNvPr id="4" name="Rectangle: Rounded Corners 3">
            <a:extLst>
              <a:ext uri="{FF2B5EF4-FFF2-40B4-BE49-F238E27FC236}">
                <a16:creationId xmlns:a16="http://schemas.microsoft.com/office/drawing/2014/main" id="{CD3D52B6-99C2-121A-9D50-AC7C8DA3B3F5}"/>
              </a:ext>
            </a:extLst>
          </p:cNvPr>
          <p:cNvSpPr/>
          <p:nvPr/>
        </p:nvSpPr>
        <p:spPr>
          <a:xfrm>
            <a:off x="1581586" y="3081878"/>
            <a:ext cx="3791164" cy="2763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Positive examples</a:t>
            </a:r>
          </a:p>
          <a:p>
            <a:pPr algn="ctr"/>
            <a:endParaRPr lang="en-US" dirty="0"/>
          </a:p>
          <a:p>
            <a:pPr algn="ctr"/>
            <a:r>
              <a:rPr lang="en-US" dirty="0"/>
              <a:t>- Trustworthy</a:t>
            </a:r>
          </a:p>
          <a:p>
            <a:pPr algn="ctr"/>
            <a:r>
              <a:rPr lang="en-US" dirty="0"/>
              <a:t>-Honest and Open Communication</a:t>
            </a:r>
          </a:p>
          <a:p>
            <a:pPr algn="ctr"/>
            <a:r>
              <a:rPr lang="en-US" dirty="0"/>
              <a:t>- Adherence to firm policies</a:t>
            </a:r>
            <a:endParaRPr lang="en-IE" dirty="0"/>
          </a:p>
        </p:txBody>
      </p:sp>
      <p:sp>
        <p:nvSpPr>
          <p:cNvPr id="5" name="Rectangle: Rounded Corners 4">
            <a:extLst>
              <a:ext uri="{FF2B5EF4-FFF2-40B4-BE49-F238E27FC236}">
                <a16:creationId xmlns:a16="http://schemas.microsoft.com/office/drawing/2014/main" id="{205628E4-26E3-8C46-268F-C5ED85D8167A}"/>
              </a:ext>
            </a:extLst>
          </p:cNvPr>
          <p:cNvSpPr/>
          <p:nvPr/>
        </p:nvSpPr>
        <p:spPr>
          <a:xfrm>
            <a:off x="6524577" y="3081878"/>
            <a:ext cx="3791164" cy="2763749"/>
          </a:xfrm>
          <a:prstGeom prst="round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Negative examples</a:t>
            </a:r>
          </a:p>
          <a:p>
            <a:pPr algn="ctr"/>
            <a:endParaRPr lang="en-US" dirty="0"/>
          </a:p>
          <a:p>
            <a:pPr algn="ctr"/>
            <a:r>
              <a:rPr lang="en-US" dirty="0"/>
              <a:t>- Intentional wrongdoing</a:t>
            </a:r>
          </a:p>
          <a:p>
            <a:pPr algn="ctr"/>
            <a:r>
              <a:rPr lang="en-US" dirty="0"/>
              <a:t>-Non-disclosure of important information</a:t>
            </a:r>
          </a:p>
          <a:p>
            <a:pPr algn="ctr"/>
            <a:r>
              <a:rPr lang="en-US" dirty="0"/>
              <a:t>-Misreporting of information</a:t>
            </a:r>
            <a:endParaRPr lang="en-IE" dirty="0"/>
          </a:p>
        </p:txBody>
      </p:sp>
    </p:spTree>
    <p:extLst>
      <p:ext uri="{BB962C8B-B14F-4D97-AF65-F5344CB8AC3E}">
        <p14:creationId xmlns:p14="http://schemas.microsoft.com/office/powerpoint/2010/main" val="272401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DDAE-F41A-46E9-8E7E-CCA2A30E753A}"/>
              </a:ext>
            </a:extLst>
          </p:cNvPr>
          <p:cNvSpPr>
            <a:spLocks noGrp="1"/>
          </p:cNvSpPr>
          <p:nvPr>
            <p:ph type="title"/>
          </p:nvPr>
        </p:nvSpPr>
        <p:spPr/>
        <p:txBody>
          <a:bodyPr/>
          <a:lstStyle/>
          <a:p>
            <a:r>
              <a:rPr lang="en-US" dirty="0"/>
              <a:t>Level 2 - Common Conduct Standards</a:t>
            </a:r>
            <a:endParaRPr lang="en-IE" dirty="0"/>
          </a:p>
        </p:txBody>
      </p:sp>
      <p:sp>
        <p:nvSpPr>
          <p:cNvPr id="3" name="Content Placeholder 2">
            <a:extLst>
              <a:ext uri="{FF2B5EF4-FFF2-40B4-BE49-F238E27FC236}">
                <a16:creationId xmlns:a16="http://schemas.microsoft.com/office/drawing/2014/main" id="{CAAB8225-0425-B9AC-9470-8B909245E06F}"/>
              </a:ext>
            </a:extLst>
          </p:cNvPr>
          <p:cNvSpPr>
            <a:spLocks noGrp="1"/>
          </p:cNvSpPr>
          <p:nvPr>
            <p:ph idx="1"/>
          </p:nvPr>
        </p:nvSpPr>
        <p:spPr>
          <a:xfrm>
            <a:off x="425402" y="1339472"/>
            <a:ext cx="11358609" cy="4351338"/>
          </a:xfrm>
        </p:spPr>
        <p:txBody>
          <a:bodyPr/>
          <a:lstStyle/>
          <a:p>
            <a:pPr marL="342900" lvl="0" indent="-342900">
              <a:lnSpc>
                <a:spcPct val="107000"/>
              </a:lnSpc>
              <a:buAutoNum type="arabicPeriod" startAt="2"/>
            </a:pPr>
            <a:r>
              <a:rPr lang="en-IE" sz="1800" dirty="0">
                <a:solidFill>
                  <a:srgbClr val="164194"/>
                </a:solidFill>
                <a:latin typeface="+mj-lt"/>
                <a:ea typeface="+mj-ea"/>
                <a:cs typeface="+mj-cs"/>
              </a:rPr>
              <a:t>Acting with Due Skill, Care and Diligence</a:t>
            </a:r>
          </a:p>
          <a:p>
            <a:pPr marL="342900" lvl="0" indent="-342900">
              <a:lnSpc>
                <a:spcPct val="107000"/>
              </a:lnSpc>
              <a:buAutoNum type="arabicPeriod" startAt="2"/>
            </a:pPr>
            <a:endParaRPr lang="en-IE" sz="1800" kern="100" dirty="0">
              <a:solidFill>
                <a:srgbClr val="164194"/>
              </a:solidFill>
              <a:latin typeface="Calibri" panose="020F0502020204030204" pitchFamily="34" charset="0"/>
              <a:ea typeface="+mj-ea"/>
              <a:cs typeface="Times New Roman" panose="02020603050405020304" pitchFamily="18" charset="0"/>
            </a:endParaRPr>
          </a:p>
          <a:p>
            <a:pPr marL="446088" lvl="2" indent="-266700">
              <a:lnSpc>
                <a:spcPct val="150000"/>
              </a:lnSpc>
            </a:pPr>
            <a:r>
              <a:rPr lang="en-US" kern="100" dirty="0">
                <a:solidFill>
                  <a:srgbClr val="164194"/>
                </a:solidFill>
                <a:effectLst/>
                <a:latin typeface="+mj-lt"/>
                <a:ea typeface="+mj-ea"/>
                <a:cs typeface="Times New Roman" panose="02020603050405020304" pitchFamily="18" charset="0"/>
              </a:rPr>
              <a:t>Regarding an individual, acting with due skill, care and diligence in the performance of their role in the firm, one must </a:t>
            </a:r>
            <a:r>
              <a:rPr lang="en-US" kern="100" dirty="0">
                <a:solidFill>
                  <a:srgbClr val="164194"/>
                </a:solidFill>
                <a:latin typeface="+mj-lt"/>
                <a:ea typeface="+mj-ea"/>
                <a:cs typeface="Times New Roman" panose="02020603050405020304" pitchFamily="18" charset="0"/>
              </a:rPr>
              <a:t>a</a:t>
            </a:r>
            <a:r>
              <a:rPr lang="en-US" kern="100" dirty="0">
                <a:solidFill>
                  <a:srgbClr val="164194"/>
                </a:solidFill>
                <a:effectLst/>
                <a:latin typeface="+mj-lt"/>
                <a:ea typeface="+mj-ea"/>
                <a:cs typeface="Times New Roman" panose="02020603050405020304" pitchFamily="18" charset="0"/>
              </a:rPr>
              <a:t>ct to the best of their abilities and in a consistent manner to such a standard that could </a:t>
            </a:r>
            <a:r>
              <a:rPr lang="en-US" b="1" kern="100" dirty="0">
                <a:solidFill>
                  <a:srgbClr val="164194"/>
                </a:solidFill>
                <a:effectLst/>
                <a:latin typeface="+mj-lt"/>
                <a:ea typeface="+mj-ea"/>
                <a:cs typeface="Times New Roman" panose="02020603050405020304" pitchFamily="18" charset="0"/>
              </a:rPr>
              <a:t>reasonably</a:t>
            </a:r>
            <a:r>
              <a:rPr lang="en-US" kern="100" dirty="0">
                <a:solidFill>
                  <a:srgbClr val="164194"/>
                </a:solidFill>
                <a:effectLst/>
                <a:latin typeface="+mj-lt"/>
                <a:ea typeface="+mj-ea"/>
                <a:cs typeface="Times New Roman" panose="02020603050405020304" pitchFamily="18" charset="0"/>
              </a:rPr>
              <a:t> be expected from an individual in such a role. </a:t>
            </a:r>
          </a:p>
          <a:p>
            <a:pPr marL="446088" lvl="2" indent="-266700">
              <a:lnSpc>
                <a:spcPct val="150000"/>
              </a:lnSpc>
            </a:pPr>
            <a:endParaRPr lang="en-US" kern="100" dirty="0">
              <a:solidFill>
                <a:srgbClr val="164194"/>
              </a:solidFill>
              <a:effectLst/>
              <a:latin typeface="+mj-lt"/>
              <a:ea typeface="+mj-ea"/>
              <a:cs typeface="Times New Roman" panose="02020603050405020304" pitchFamily="18" charset="0"/>
            </a:endParaRPr>
          </a:p>
          <a:p>
            <a:pPr marL="465138" lvl="2" indent="-285750">
              <a:lnSpc>
                <a:spcPct val="150000"/>
              </a:lnSpc>
            </a:pPr>
            <a:r>
              <a:rPr lang="en-US" b="1" kern="100" dirty="0">
                <a:solidFill>
                  <a:srgbClr val="164194"/>
                </a:solidFill>
                <a:effectLst/>
                <a:latin typeface="+mj-lt"/>
                <a:ea typeface="+mj-ea"/>
                <a:cs typeface="Times New Roman" panose="02020603050405020304" pitchFamily="18" charset="0"/>
              </a:rPr>
              <a:t>Proportionate consideration </a:t>
            </a:r>
            <a:r>
              <a:rPr lang="en-US" kern="100" dirty="0">
                <a:solidFill>
                  <a:srgbClr val="164194"/>
                </a:solidFill>
                <a:effectLst/>
                <a:latin typeface="+mj-lt"/>
                <a:ea typeface="+mj-ea"/>
                <a:cs typeface="Times New Roman" panose="02020603050405020304" pitchFamily="18" charset="0"/>
              </a:rPr>
              <a:t>will also be given based </a:t>
            </a:r>
            <a:r>
              <a:rPr lang="en-US" kern="100" dirty="0">
                <a:solidFill>
                  <a:srgbClr val="164194"/>
                </a:solidFill>
                <a:latin typeface="+mj-lt"/>
                <a:ea typeface="+mj-ea"/>
                <a:cs typeface="Times New Roman" panose="02020603050405020304" pitchFamily="18" charset="0"/>
              </a:rPr>
              <a:t>on an individual’s </a:t>
            </a:r>
            <a:r>
              <a:rPr lang="en-US" kern="100" dirty="0">
                <a:solidFill>
                  <a:srgbClr val="164194"/>
                </a:solidFill>
                <a:effectLst/>
                <a:latin typeface="+mj-lt"/>
                <a:ea typeface="+mj-ea"/>
                <a:cs typeface="Times New Roman" panose="02020603050405020304" pitchFamily="18" charset="0"/>
              </a:rPr>
              <a:t>qualifications, experience, knowledge and other relevant factors, for example, the length of time in a particular role and other responsibilities the individual may have. </a:t>
            </a:r>
            <a:endParaRPr lang="en-IE" dirty="0">
              <a:latin typeface="+mj-lt"/>
            </a:endParaRPr>
          </a:p>
        </p:txBody>
      </p:sp>
    </p:spTree>
    <p:extLst>
      <p:ext uri="{BB962C8B-B14F-4D97-AF65-F5344CB8AC3E}">
        <p14:creationId xmlns:p14="http://schemas.microsoft.com/office/powerpoint/2010/main" val="419398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F73D-1FB2-6AE6-572C-02B6320ECF9F}"/>
              </a:ext>
            </a:extLst>
          </p:cNvPr>
          <p:cNvSpPr>
            <a:spLocks noGrp="1"/>
          </p:cNvSpPr>
          <p:nvPr>
            <p:ph type="title"/>
          </p:nvPr>
        </p:nvSpPr>
        <p:spPr/>
        <p:txBody>
          <a:bodyPr/>
          <a:lstStyle/>
          <a:p>
            <a:r>
              <a:rPr lang="en-US" dirty="0"/>
              <a:t>Level 2 - Common Conduct Standards</a:t>
            </a:r>
            <a:endParaRPr lang="en-IE" dirty="0">
              <a:solidFill>
                <a:srgbClr val="FF0000"/>
              </a:solidFill>
              <a:highlight>
                <a:srgbClr val="FFFF00"/>
              </a:highlight>
            </a:endParaRPr>
          </a:p>
        </p:txBody>
      </p:sp>
      <p:sp>
        <p:nvSpPr>
          <p:cNvPr id="3" name="Content Placeholder 2">
            <a:extLst>
              <a:ext uri="{FF2B5EF4-FFF2-40B4-BE49-F238E27FC236}">
                <a16:creationId xmlns:a16="http://schemas.microsoft.com/office/drawing/2014/main" id="{90AF3BE2-831C-0B9C-DCA6-CAD55E6DD5B5}"/>
              </a:ext>
            </a:extLst>
          </p:cNvPr>
          <p:cNvSpPr>
            <a:spLocks noGrp="1"/>
          </p:cNvSpPr>
          <p:nvPr>
            <p:ph idx="1"/>
          </p:nvPr>
        </p:nvSpPr>
        <p:spPr>
          <a:xfrm>
            <a:off x="425402" y="1362188"/>
            <a:ext cx="11358609" cy="4351338"/>
          </a:xfrm>
        </p:spPr>
        <p:txBody>
          <a:bodyPr/>
          <a:lstStyle/>
          <a:p>
            <a:pPr marL="342900" indent="-342900">
              <a:lnSpc>
                <a:spcPct val="90000"/>
              </a:lnSpc>
              <a:spcBef>
                <a:spcPct val="0"/>
              </a:spcBef>
              <a:buAutoNum type="arabicPeriod" startAt="3"/>
            </a:pPr>
            <a:r>
              <a:rPr lang="en-US" sz="1800" dirty="0">
                <a:solidFill>
                  <a:srgbClr val="164194"/>
                </a:solidFill>
                <a:ea typeface="+mj-ea"/>
                <a:cs typeface="+mj-cs"/>
              </a:rPr>
              <a:t>Cooperating in Good Faith and Without Delay </a:t>
            </a:r>
          </a:p>
          <a:p>
            <a:pPr marL="342900" indent="-342900">
              <a:lnSpc>
                <a:spcPct val="90000"/>
              </a:lnSpc>
              <a:spcBef>
                <a:spcPct val="0"/>
              </a:spcBef>
              <a:buAutoNum type="arabicPeriod" startAt="3"/>
            </a:pPr>
            <a:endParaRPr lang="en-US" sz="1800" dirty="0">
              <a:solidFill>
                <a:srgbClr val="164194"/>
              </a:solidFill>
              <a:ea typeface="+mj-ea"/>
              <a:cs typeface="+mj-cs"/>
            </a:endParaRPr>
          </a:p>
          <a:p>
            <a:pPr marL="522288" lvl="2" indent="-342900">
              <a:lnSpc>
                <a:spcPct val="150000"/>
              </a:lnSpc>
            </a:pPr>
            <a:r>
              <a:rPr lang="en-US" kern="100" dirty="0">
                <a:solidFill>
                  <a:srgbClr val="164194"/>
                </a:solidFill>
                <a:ea typeface="+mj-ea"/>
                <a:cs typeface="Times New Roman" panose="02020603050405020304" pitchFamily="18" charset="0"/>
              </a:rPr>
              <a:t>Responding to requests in an open and timely manner </a:t>
            </a:r>
          </a:p>
          <a:p>
            <a:pPr marL="522288" lvl="2" indent="-342900">
              <a:lnSpc>
                <a:spcPct val="150000"/>
              </a:lnSpc>
            </a:pPr>
            <a:r>
              <a:rPr lang="en-US" kern="100" dirty="0">
                <a:solidFill>
                  <a:srgbClr val="164194"/>
                </a:solidFill>
                <a:ea typeface="+mj-ea"/>
                <a:cs typeface="Times New Roman" panose="02020603050405020304" pitchFamily="18" charset="0"/>
              </a:rPr>
              <a:t>Proper disclosure of information and attendance of meetings and interviews </a:t>
            </a:r>
          </a:p>
          <a:p>
            <a:pPr marL="522288" lvl="2" indent="-342900">
              <a:lnSpc>
                <a:spcPct val="150000"/>
              </a:lnSpc>
            </a:pPr>
            <a:r>
              <a:rPr lang="en-US" kern="100" dirty="0">
                <a:solidFill>
                  <a:srgbClr val="164194"/>
                </a:solidFill>
                <a:ea typeface="+mj-ea"/>
                <a:cs typeface="Times New Roman" panose="02020603050405020304" pitchFamily="18" charset="0"/>
              </a:rPr>
              <a:t>Not providing false, inaccurate or misleading information, records or explanations, </a:t>
            </a:r>
          </a:p>
          <a:p>
            <a:pPr marL="522288" lvl="2" indent="-342900">
              <a:lnSpc>
                <a:spcPct val="150000"/>
              </a:lnSpc>
            </a:pPr>
            <a:r>
              <a:rPr lang="en-US" kern="100" dirty="0">
                <a:solidFill>
                  <a:srgbClr val="164194"/>
                </a:solidFill>
                <a:ea typeface="+mj-ea"/>
                <a:cs typeface="Times New Roman" panose="02020603050405020304" pitchFamily="18" charset="0"/>
              </a:rPr>
              <a:t>Not engaging in evasive, misleading or obstructive conduct.</a:t>
            </a:r>
          </a:p>
          <a:p>
            <a:pPr marL="522288" lvl="2" indent="-342900">
              <a:lnSpc>
                <a:spcPct val="107000"/>
              </a:lnSpc>
            </a:pPr>
            <a:endParaRPr lang="en-US" sz="1700" kern="100" dirty="0">
              <a:solidFill>
                <a:srgbClr val="164194"/>
              </a:solidFill>
              <a:latin typeface="Calibri" panose="020F0502020204030204" pitchFamily="34" charset="0"/>
              <a:ea typeface="+mj-ea"/>
              <a:cs typeface="Times New Roman" panose="02020603050405020304" pitchFamily="18" charset="0"/>
            </a:endParaRPr>
          </a:p>
          <a:p>
            <a:pPr>
              <a:lnSpc>
                <a:spcPct val="90000"/>
              </a:lnSpc>
              <a:spcBef>
                <a:spcPct val="0"/>
              </a:spcBef>
            </a:pPr>
            <a:endParaRPr lang="en-US" sz="1800" dirty="0">
              <a:solidFill>
                <a:srgbClr val="164194"/>
              </a:solidFill>
              <a:latin typeface="+mj-lt"/>
              <a:ea typeface="+mj-ea"/>
              <a:cs typeface="+mj-cs"/>
            </a:endParaRPr>
          </a:p>
          <a:p>
            <a:pPr>
              <a:lnSpc>
                <a:spcPct val="90000"/>
              </a:lnSpc>
              <a:spcBef>
                <a:spcPct val="0"/>
              </a:spcBef>
            </a:pPr>
            <a:endParaRPr lang="en-US" sz="1800" dirty="0">
              <a:solidFill>
                <a:srgbClr val="164194"/>
              </a:solidFill>
              <a:latin typeface="+mj-lt"/>
              <a:ea typeface="+mj-ea"/>
              <a:cs typeface="+mj-cs"/>
            </a:endParaRPr>
          </a:p>
          <a:p>
            <a:pPr>
              <a:lnSpc>
                <a:spcPct val="90000"/>
              </a:lnSpc>
              <a:spcBef>
                <a:spcPct val="0"/>
              </a:spcBef>
            </a:pPr>
            <a:endParaRPr lang="en-IE" sz="1800" dirty="0">
              <a:solidFill>
                <a:srgbClr val="164194"/>
              </a:solidFill>
              <a:latin typeface="+mj-lt"/>
              <a:ea typeface="+mj-ea"/>
              <a:cs typeface="+mj-cs"/>
            </a:endParaRPr>
          </a:p>
        </p:txBody>
      </p:sp>
      <p:sp>
        <p:nvSpPr>
          <p:cNvPr id="4" name="Rectangle: Rounded Corners 3">
            <a:extLst>
              <a:ext uri="{FF2B5EF4-FFF2-40B4-BE49-F238E27FC236}">
                <a16:creationId xmlns:a16="http://schemas.microsoft.com/office/drawing/2014/main" id="{2BE48A02-6DCC-74CF-4F5E-245F2CBBF8C3}"/>
              </a:ext>
            </a:extLst>
          </p:cNvPr>
          <p:cNvSpPr/>
          <p:nvPr/>
        </p:nvSpPr>
        <p:spPr>
          <a:xfrm>
            <a:off x="751113" y="3706769"/>
            <a:ext cx="9036611" cy="200675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Examples of not co-operating</a:t>
            </a:r>
          </a:p>
          <a:p>
            <a:pPr algn="ctr"/>
            <a:endParaRPr lang="en-US" dirty="0"/>
          </a:p>
          <a:p>
            <a:pPr algn="ctr"/>
            <a:r>
              <a:rPr lang="en-US" dirty="0"/>
              <a:t>- Being untruthful</a:t>
            </a:r>
          </a:p>
          <a:p>
            <a:pPr algn="ctr"/>
            <a:r>
              <a:rPr lang="en-US" dirty="0"/>
              <a:t>- Providing misleading information</a:t>
            </a:r>
          </a:p>
          <a:p>
            <a:pPr algn="ctr"/>
            <a:r>
              <a:rPr lang="en-US" dirty="0"/>
              <a:t>- Failure to report accordance with internal processes</a:t>
            </a:r>
          </a:p>
          <a:p>
            <a:pPr algn="ctr"/>
            <a:endParaRPr lang="en-IE" dirty="0"/>
          </a:p>
        </p:txBody>
      </p:sp>
    </p:spTree>
    <p:extLst>
      <p:ext uri="{BB962C8B-B14F-4D97-AF65-F5344CB8AC3E}">
        <p14:creationId xmlns:p14="http://schemas.microsoft.com/office/powerpoint/2010/main" val="38703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8F8C66-B642-CEB6-FF29-3964F4FB0A4F}"/>
              </a:ext>
            </a:extLst>
          </p:cNvPr>
          <p:cNvSpPr>
            <a:spLocks noGrp="1"/>
          </p:cNvSpPr>
          <p:nvPr>
            <p:ph type="title"/>
          </p:nvPr>
        </p:nvSpPr>
        <p:spPr>
          <a:xfrm>
            <a:off x="1405516" y="273108"/>
            <a:ext cx="10352376" cy="1083998"/>
          </a:xfrm>
        </p:spPr>
        <p:txBody>
          <a:bodyPr/>
          <a:lstStyle/>
          <a:p>
            <a:pPr fontAlgn="base">
              <a:lnSpc>
                <a:spcPct val="200000"/>
              </a:lnSpc>
              <a:spcAft>
                <a:spcPts val="1500"/>
              </a:spcAft>
            </a:pPr>
            <a:br>
              <a:rPr lang="en-IE" sz="1800" i="1" dirty="0">
                <a:latin typeface="Times New Roman" panose="02020603050405020304" pitchFamily="18" charset="0"/>
              </a:rPr>
            </a:br>
            <a:br>
              <a:rPr lang="en-IE" sz="1800" i="1" dirty="0">
                <a:latin typeface="Times New Roman" panose="02020603050405020304" pitchFamily="18" charset="0"/>
              </a:rPr>
            </a:br>
            <a:r>
              <a:rPr lang="en-IE" sz="1400" i="1" dirty="0">
                <a:latin typeface="+mn-lt"/>
              </a:rPr>
              <a:t>“It is globally recognised that culture is a matter for each individual firm in the first instance and that regulators cannot prescribe culture for individual firms. That is the role of the boards and senior leadership teams. It is up to those leaders to define a set of values and guidelines for desired behaviour and to lead by example with regular re-enforcement to ensure the culture is actively shared”. </a:t>
            </a:r>
            <a:br>
              <a:rPr lang="en-IE" sz="1400" i="1" dirty="0">
                <a:latin typeface="+mn-lt"/>
              </a:rPr>
            </a:br>
            <a:br>
              <a:rPr lang="en-IE" sz="1400" i="1" dirty="0">
                <a:latin typeface="+mn-lt"/>
              </a:rPr>
            </a:br>
            <a:r>
              <a:rPr lang="en-IE" sz="1400" i="1" dirty="0">
                <a:latin typeface="+mn-lt"/>
              </a:rPr>
              <a:t>(</a:t>
            </a:r>
            <a:r>
              <a:rPr lang="en-IE" sz="1400" i="1" dirty="0" err="1">
                <a:latin typeface="+mn-lt"/>
              </a:rPr>
              <a:t>Derville</a:t>
            </a:r>
            <a:r>
              <a:rPr lang="en-IE" sz="1400" i="1" dirty="0">
                <a:latin typeface="+mn-lt"/>
              </a:rPr>
              <a:t> Rowland, 2022)</a:t>
            </a:r>
            <a:br>
              <a:rPr lang="en-IE" sz="1400" i="1" dirty="0">
                <a:latin typeface="+mn-lt"/>
              </a:rPr>
            </a:br>
            <a:endParaRPr lang="en-US" sz="1400" i="1" dirty="0">
              <a:latin typeface="+mn-lt"/>
            </a:endParaRPr>
          </a:p>
        </p:txBody>
      </p:sp>
    </p:spTree>
    <p:extLst>
      <p:ext uri="{BB962C8B-B14F-4D97-AF65-F5344CB8AC3E}">
        <p14:creationId xmlns:p14="http://schemas.microsoft.com/office/powerpoint/2010/main" val="14977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71AA-0878-EC35-90B6-D7276C63E718}"/>
              </a:ext>
            </a:extLst>
          </p:cNvPr>
          <p:cNvSpPr>
            <a:spLocks noGrp="1"/>
          </p:cNvSpPr>
          <p:nvPr>
            <p:ph type="title"/>
          </p:nvPr>
        </p:nvSpPr>
        <p:spPr/>
        <p:txBody>
          <a:bodyPr/>
          <a:lstStyle/>
          <a:p>
            <a:r>
              <a:rPr lang="en-US" dirty="0"/>
              <a:t>Level 2 - Common Conduct Standards</a:t>
            </a:r>
            <a:endParaRPr lang="en-IE" dirty="0">
              <a:solidFill>
                <a:srgbClr val="FF0000"/>
              </a:solidFill>
              <a:highlight>
                <a:srgbClr val="FFFF00"/>
              </a:highlight>
            </a:endParaRPr>
          </a:p>
        </p:txBody>
      </p:sp>
      <p:sp>
        <p:nvSpPr>
          <p:cNvPr id="3" name="Content Placeholder 2">
            <a:extLst>
              <a:ext uri="{FF2B5EF4-FFF2-40B4-BE49-F238E27FC236}">
                <a16:creationId xmlns:a16="http://schemas.microsoft.com/office/drawing/2014/main" id="{BAEB6D1D-427A-CCDC-5187-AED091B88120}"/>
              </a:ext>
            </a:extLst>
          </p:cNvPr>
          <p:cNvSpPr>
            <a:spLocks noGrp="1"/>
          </p:cNvSpPr>
          <p:nvPr>
            <p:ph idx="1"/>
          </p:nvPr>
        </p:nvSpPr>
        <p:spPr>
          <a:xfrm>
            <a:off x="425402" y="1435680"/>
            <a:ext cx="11358609" cy="5820830"/>
          </a:xfrm>
        </p:spPr>
        <p:txBody>
          <a:bodyPr/>
          <a:lstStyle/>
          <a:p>
            <a:pPr>
              <a:lnSpc>
                <a:spcPct val="90000"/>
              </a:lnSpc>
              <a:spcBef>
                <a:spcPct val="0"/>
              </a:spcBef>
            </a:pPr>
            <a:r>
              <a:rPr lang="en-US" sz="1800" dirty="0">
                <a:solidFill>
                  <a:srgbClr val="164194"/>
                </a:solidFill>
                <a:latin typeface="+mj-lt"/>
                <a:ea typeface="+mj-ea"/>
                <a:cs typeface="+mj-cs"/>
              </a:rPr>
              <a:t>4.  Acting in the Best Interests of Customers and Treating Them Fairly and Professionally</a:t>
            </a:r>
          </a:p>
          <a:p>
            <a:pPr>
              <a:lnSpc>
                <a:spcPct val="90000"/>
              </a:lnSpc>
              <a:spcBef>
                <a:spcPct val="0"/>
              </a:spcBef>
            </a:pPr>
            <a:endParaRPr lang="en-US" sz="1800" dirty="0">
              <a:solidFill>
                <a:srgbClr val="164194"/>
              </a:solidFill>
              <a:latin typeface="+mj-lt"/>
              <a:ea typeface="+mj-ea"/>
              <a:cs typeface="+mj-cs"/>
            </a:endParaRPr>
          </a:p>
          <a:p>
            <a:pPr marL="522288" lvl="2" indent="-342900">
              <a:lnSpc>
                <a:spcPct val="107000"/>
              </a:lnSpc>
            </a:pPr>
            <a:r>
              <a:rPr lang="en-US" sz="1700" kern="100" dirty="0">
                <a:solidFill>
                  <a:srgbClr val="164194"/>
                </a:solidFill>
                <a:latin typeface="Calibri" panose="020F0502020204030204" pitchFamily="34" charset="0"/>
                <a:ea typeface="+mj-ea"/>
                <a:cs typeface="Times New Roman" panose="02020603050405020304" pitchFamily="18" charset="0"/>
              </a:rPr>
              <a:t>Ensuring that customers are informed in a clear manner of relevant information </a:t>
            </a:r>
          </a:p>
          <a:p>
            <a:pPr marL="522288" lvl="2" indent="-342900">
              <a:lnSpc>
                <a:spcPct val="107000"/>
              </a:lnSpc>
            </a:pPr>
            <a:r>
              <a:rPr lang="en-US" sz="1700" kern="100" dirty="0">
                <a:solidFill>
                  <a:srgbClr val="164194"/>
                </a:solidFill>
                <a:latin typeface="Calibri" panose="020F0502020204030204" pitchFamily="34" charset="0"/>
                <a:ea typeface="+mj-ea"/>
                <a:cs typeface="Times New Roman" panose="02020603050405020304" pitchFamily="18" charset="0"/>
              </a:rPr>
              <a:t>Assessing the needs and circumstances of customers</a:t>
            </a:r>
          </a:p>
          <a:p>
            <a:pPr marL="522288" lvl="2" indent="-342900">
              <a:lnSpc>
                <a:spcPct val="107000"/>
              </a:lnSpc>
            </a:pPr>
            <a:r>
              <a:rPr lang="en-US" sz="1700" kern="100" dirty="0">
                <a:solidFill>
                  <a:srgbClr val="164194"/>
                </a:solidFill>
                <a:latin typeface="Calibri" panose="020F0502020204030204" pitchFamily="34" charset="0"/>
                <a:ea typeface="+mj-ea"/>
                <a:cs typeface="Times New Roman" panose="02020603050405020304" pitchFamily="18" charset="0"/>
              </a:rPr>
              <a:t>Acknowledging and seeking to resolve, any complaints received from customers, </a:t>
            </a:r>
          </a:p>
          <a:p>
            <a:pPr marL="522288" lvl="2" indent="-342900">
              <a:lnSpc>
                <a:spcPct val="107000"/>
              </a:lnSpc>
            </a:pPr>
            <a:r>
              <a:rPr lang="en-US" sz="1700" kern="100" dirty="0">
                <a:solidFill>
                  <a:srgbClr val="164194"/>
                </a:solidFill>
                <a:latin typeface="Calibri" panose="020F0502020204030204" pitchFamily="34" charset="0"/>
                <a:ea typeface="+mj-ea"/>
                <a:cs typeface="Times New Roman" panose="02020603050405020304" pitchFamily="18" charset="0"/>
              </a:rPr>
              <a:t>Disclosing errors or mistakes to the customers affected in a timely manner, </a:t>
            </a:r>
          </a:p>
        </p:txBody>
      </p:sp>
      <p:sp>
        <p:nvSpPr>
          <p:cNvPr id="4" name="Rectangle: Rounded Corners 3">
            <a:extLst>
              <a:ext uri="{FF2B5EF4-FFF2-40B4-BE49-F238E27FC236}">
                <a16:creationId xmlns:a16="http://schemas.microsoft.com/office/drawing/2014/main" id="{050164B8-E08B-AA46-C800-4AD16D219D42}"/>
              </a:ext>
            </a:extLst>
          </p:cNvPr>
          <p:cNvSpPr/>
          <p:nvPr/>
        </p:nvSpPr>
        <p:spPr>
          <a:xfrm>
            <a:off x="699294" y="3897085"/>
            <a:ext cx="8251371" cy="1787856"/>
          </a:xfrm>
          <a:prstGeom prst="round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Examples</a:t>
            </a:r>
            <a:endParaRPr lang="en-US" dirty="0"/>
          </a:p>
          <a:p>
            <a:pPr algn="ctr"/>
            <a:endParaRPr lang="en-US" dirty="0"/>
          </a:p>
          <a:p>
            <a:pPr algn="ctr"/>
            <a:r>
              <a:rPr lang="en-US" dirty="0"/>
              <a:t>- Acting in best interest throughout the product cycle</a:t>
            </a:r>
          </a:p>
          <a:p>
            <a:pPr algn="ctr"/>
            <a:r>
              <a:rPr lang="en-US" dirty="0"/>
              <a:t>- Customer centric approach</a:t>
            </a:r>
          </a:p>
          <a:p>
            <a:pPr algn="ctr"/>
            <a:endParaRPr lang="en-US" dirty="0"/>
          </a:p>
        </p:txBody>
      </p:sp>
    </p:spTree>
    <p:extLst>
      <p:ext uri="{BB962C8B-B14F-4D97-AF65-F5344CB8AC3E}">
        <p14:creationId xmlns:p14="http://schemas.microsoft.com/office/powerpoint/2010/main" val="11823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46E5-F084-7000-FAEA-0D80E16DAF3F}"/>
              </a:ext>
            </a:extLst>
          </p:cNvPr>
          <p:cNvSpPr>
            <a:spLocks noGrp="1"/>
          </p:cNvSpPr>
          <p:nvPr>
            <p:ph type="title"/>
          </p:nvPr>
        </p:nvSpPr>
        <p:spPr/>
        <p:txBody>
          <a:bodyPr/>
          <a:lstStyle/>
          <a:p>
            <a:r>
              <a:rPr lang="en-US" dirty="0"/>
              <a:t>Level 2 - Common Conduct Standards</a:t>
            </a:r>
            <a:endParaRPr lang="en-IE" dirty="0">
              <a:solidFill>
                <a:srgbClr val="FF0000"/>
              </a:solidFill>
              <a:highlight>
                <a:srgbClr val="FFFF00"/>
              </a:highlight>
            </a:endParaRPr>
          </a:p>
        </p:txBody>
      </p:sp>
      <p:sp>
        <p:nvSpPr>
          <p:cNvPr id="3" name="Content Placeholder 2">
            <a:extLst>
              <a:ext uri="{FF2B5EF4-FFF2-40B4-BE49-F238E27FC236}">
                <a16:creationId xmlns:a16="http://schemas.microsoft.com/office/drawing/2014/main" id="{A54977A9-801A-DD34-EAAB-4A3585485D0D}"/>
              </a:ext>
            </a:extLst>
          </p:cNvPr>
          <p:cNvSpPr>
            <a:spLocks noGrp="1"/>
          </p:cNvSpPr>
          <p:nvPr>
            <p:ph idx="1"/>
          </p:nvPr>
        </p:nvSpPr>
        <p:spPr>
          <a:xfrm>
            <a:off x="425402" y="1396397"/>
            <a:ext cx="11358609" cy="5602169"/>
          </a:xfrm>
        </p:spPr>
        <p:txBody>
          <a:bodyPr/>
          <a:lstStyle/>
          <a:p>
            <a:pPr>
              <a:lnSpc>
                <a:spcPct val="90000"/>
              </a:lnSpc>
              <a:spcBef>
                <a:spcPct val="0"/>
              </a:spcBef>
            </a:pPr>
            <a:r>
              <a:rPr lang="en-US" sz="1800" dirty="0">
                <a:solidFill>
                  <a:srgbClr val="164194"/>
                </a:solidFill>
                <a:latin typeface="+mj-lt"/>
                <a:ea typeface="+mj-ea"/>
                <a:cs typeface="+mj-cs"/>
              </a:rPr>
              <a:t>5.  Operating in Compliance with Standards of Market Conduct and Trading Venue Rules</a:t>
            </a:r>
          </a:p>
          <a:p>
            <a:pPr>
              <a:lnSpc>
                <a:spcPct val="90000"/>
              </a:lnSpc>
              <a:spcBef>
                <a:spcPct val="0"/>
              </a:spcBef>
            </a:pPr>
            <a:endParaRPr lang="en-US" sz="1800" dirty="0">
              <a:solidFill>
                <a:srgbClr val="164194"/>
              </a:solidFill>
              <a:latin typeface="+mj-lt"/>
              <a:ea typeface="+mj-ea"/>
              <a:cs typeface="+mj-cs"/>
            </a:endParaRPr>
          </a:p>
        </p:txBody>
      </p:sp>
      <p:sp>
        <p:nvSpPr>
          <p:cNvPr id="4" name="Rectangle: Rounded Corners 3">
            <a:extLst>
              <a:ext uri="{FF2B5EF4-FFF2-40B4-BE49-F238E27FC236}">
                <a16:creationId xmlns:a16="http://schemas.microsoft.com/office/drawing/2014/main" id="{F63FBA02-A8B6-3EDE-C0BD-C867A0B90248}"/>
              </a:ext>
            </a:extLst>
          </p:cNvPr>
          <p:cNvSpPr/>
          <p:nvPr/>
        </p:nvSpPr>
        <p:spPr>
          <a:xfrm>
            <a:off x="6272985" y="2432902"/>
            <a:ext cx="3791164" cy="2763749"/>
          </a:xfrm>
          <a:prstGeom prst="roundRect">
            <a:avLst/>
          </a:prstGeom>
          <a:solidFill>
            <a:schemeClr val="tx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Engage in improper actions contrary to code of conduct</a:t>
            </a:r>
            <a:endParaRPr lang="en-IE" dirty="0"/>
          </a:p>
        </p:txBody>
      </p:sp>
      <p:sp>
        <p:nvSpPr>
          <p:cNvPr id="5" name="Rectangle: Rounded Corners 4">
            <a:extLst>
              <a:ext uri="{FF2B5EF4-FFF2-40B4-BE49-F238E27FC236}">
                <a16:creationId xmlns:a16="http://schemas.microsoft.com/office/drawing/2014/main" id="{B7915BDA-03AE-E9F0-6508-197B9BF1BBE2}"/>
              </a:ext>
            </a:extLst>
          </p:cNvPr>
          <p:cNvSpPr/>
          <p:nvPr/>
        </p:nvSpPr>
        <p:spPr>
          <a:xfrm>
            <a:off x="1261153" y="2432903"/>
            <a:ext cx="3791164" cy="2763749"/>
          </a:xfrm>
          <a:prstGeom prst="round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t>Comply with regulatory framework</a:t>
            </a:r>
          </a:p>
          <a:p>
            <a:pPr algn="ctr"/>
            <a:endParaRPr lang="en-US" dirty="0"/>
          </a:p>
          <a:p>
            <a:pPr algn="ctr"/>
            <a:r>
              <a:rPr lang="en-US" dirty="0"/>
              <a:t>Conduct risks relevant to individual function</a:t>
            </a:r>
          </a:p>
          <a:p>
            <a:pPr algn="ctr"/>
            <a:endParaRPr lang="en-IE" dirty="0"/>
          </a:p>
        </p:txBody>
      </p:sp>
      <p:pic>
        <p:nvPicPr>
          <p:cNvPr id="8" name="Graphic 7" descr="Sad face outline outline">
            <a:extLst>
              <a:ext uri="{FF2B5EF4-FFF2-40B4-BE49-F238E27FC236}">
                <a16:creationId xmlns:a16="http://schemas.microsoft.com/office/drawing/2014/main" id="{A6DA4AA7-B5F6-F918-7562-ADA29BC4A3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1367" y="2591928"/>
            <a:ext cx="914400" cy="914400"/>
          </a:xfrm>
          <a:prstGeom prst="rect">
            <a:avLst/>
          </a:prstGeom>
        </p:spPr>
      </p:pic>
      <p:pic>
        <p:nvPicPr>
          <p:cNvPr id="10" name="Graphic 9" descr="Smiling face outline outline">
            <a:extLst>
              <a:ext uri="{FF2B5EF4-FFF2-40B4-BE49-F238E27FC236}">
                <a16:creationId xmlns:a16="http://schemas.microsoft.com/office/drawing/2014/main" id="{EC6448AD-9532-D94D-A04A-E0DD1ABD5D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5937" y="2514600"/>
            <a:ext cx="914400" cy="914400"/>
          </a:xfrm>
          <a:prstGeom prst="rect">
            <a:avLst/>
          </a:prstGeom>
        </p:spPr>
      </p:pic>
    </p:spTree>
    <p:extLst>
      <p:ext uri="{BB962C8B-B14F-4D97-AF65-F5344CB8AC3E}">
        <p14:creationId xmlns:p14="http://schemas.microsoft.com/office/powerpoint/2010/main" val="32958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53960C-A961-351B-F574-8DB89DC42E1F}"/>
              </a:ext>
            </a:extLst>
          </p:cNvPr>
          <p:cNvSpPr>
            <a:spLocks noGrp="1"/>
          </p:cNvSpPr>
          <p:nvPr>
            <p:ph type="title"/>
          </p:nvPr>
        </p:nvSpPr>
        <p:spPr>
          <a:xfrm>
            <a:off x="407988" y="958680"/>
            <a:ext cx="6199642" cy="4940636"/>
          </a:xfrm>
        </p:spPr>
        <p:txBody>
          <a:bodyPr/>
          <a:lstStyle/>
          <a:p>
            <a:br>
              <a:rPr lang="en-US" dirty="0"/>
            </a:br>
            <a:br>
              <a:rPr lang="en-US" dirty="0"/>
            </a:br>
            <a:br>
              <a:rPr lang="en-US" dirty="0"/>
            </a:br>
            <a:r>
              <a:rPr lang="en-US" dirty="0"/>
              <a:t>Level 3 - Additional Conduct Standards</a:t>
            </a:r>
            <a:br>
              <a:rPr lang="en-US" dirty="0"/>
            </a:br>
            <a:br>
              <a:rPr lang="en-US" dirty="0"/>
            </a:br>
            <a:endParaRPr lang="en-US" dirty="0"/>
          </a:p>
        </p:txBody>
      </p:sp>
      <p:pic>
        <p:nvPicPr>
          <p:cNvPr id="13" name="Picture Placeholder 12">
            <a:extLst>
              <a:ext uri="{FF2B5EF4-FFF2-40B4-BE49-F238E27FC236}">
                <a16:creationId xmlns:a16="http://schemas.microsoft.com/office/drawing/2014/main" id="{EE9413F6-6D34-783D-3540-D77FF8796182}"/>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344" r="19344"/>
          <a:stretch/>
        </p:blipFill>
        <p:spPr/>
      </p:pic>
    </p:spTree>
    <p:extLst>
      <p:ext uri="{BB962C8B-B14F-4D97-AF65-F5344CB8AC3E}">
        <p14:creationId xmlns:p14="http://schemas.microsoft.com/office/powerpoint/2010/main" val="3167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8C35-8D8F-E8CD-F344-4D5B9D3ACCEA}"/>
              </a:ext>
            </a:extLst>
          </p:cNvPr>
          <p:cNvSpPr>
            <a:spLocks noGrp="1"/>
          </p:cNvSpPr>
          <p:nvPr>
            <p:ph type="title"/>
          </p:nvPr>
        </p:nvSpPr>
        <p:spPr>
          <a:xfrm>
            <a:off x="407988" y="518917"/>
            <a:ext cx="10680221" cy="1036506"/>
          </a:xfrm>
        </p:spPr>
        <p:txBody>
          <a:bodyPr>
            <a:normAutofit/>
          </a:bodyPr>
          <a:lstStyle/>
          <a:p>
            <a:r>
              <a:rPr lang="en-IN" dirty="0"/>
              <a:t>Level 3 - Additional Conduct Standards</a:t>
            </a:r>
            <a:br>
              <a:rPr lang="en-IN" altLang="en-US" dirty="0"/>
            </a:br>
            <a:endParaRPr lang="en-US" dirty="0"/>
          </a:p>
        </p:txBody>
      </p:sp>
      <p:sp>
        <p:nvSpPr>
          <p:cNvPr id="4" name="TextBox 3">
            <a:extLst>
              <a:ext uri="{FF2B5EF4-FFF2-40B4-BE49-F238E27FC236}">
                <a16:creationId xmlns:a16="http://schemas.microsoft.com/office/drawing/2014/main" id="{77689D38-B580-EEE0-015A-A58D8369C37F}"/>
              </a:ext>
            </a:extLst>
          </p:cNvPr>
          <p:cNvSpPr txBox="1"/>
          <p:nvPr/>
        </p:nvSpPr>
        <p:spPr>
          <a:xfrm>
            <a:off x="407988" y="1037170"/>
            <a:ext cx="10227461" cy="5647700"/>
          </a:xfrm>
          <a:prstGeom prst="rect">
            <a:avLst/>
          </a:prstGeom>
          <a:noFill/>
        </p:spPr>
        <p:txBody>
          <a:bodyPr wrap="square">
            <a:spAutoFit/>
          </a:bodyPr>
          <a:lstStyle/>
          <a:p>
            <a:pPr algn="ctr">
              <a:spcBef>
                <a:spcPts val="600"/>
              </a:spcBef>
            </a:pPr>
            <a:r>
              <a:rPr lang="en-IE" b="1" kern="100" dirty="0">
                <a:solidFill>
                  <a:schemeClr val="tx2"/>
                </a:solidFill>
                <a:latin typeface="Calibri" panose="020F0502020204030204" pitchFamily="34" charset="0"/>
                <a:ea typeface="+mj-ea"/>
                <a:cs typeface="Times New Roman" panose="02020603050405020304" pitchFamily="18" charset="0"/>
              </a:rPr>
              <a:t>For</a:t>
            </a:r>
            <a:r>
              <a:rPr lang="en-IE" kern="100" dirty="0">
                <a:solidFill>
                  <a:schemeClr val="tx2"/>
                </a:solidFill>
                <a:latin typeface="Calibri" panose="020F0502020204030204" pitchFamily="34" charset="0"/>
                <a:ea typeface="+mj-ea"/>
                <a:cs typeface="Times New Roman" panose="02020603050405020304" pitchFamily="18" charset="0"/>
              </a:rPr>
              <a:t> </a:t>
            </a:r>
            <a:r>
              <a:rPr lang="en-IE" b="1" kern="100" dirty="0">
                <a:solidFill>
                  <a:schemeClr val="tx2"/>
                </a:solidFill>
                <a:latin typeface="Calibri" panose="020F0502020204030204" pitchFamily="34" charset="0"/>
                <a:ea typeface="+mj-ea"/>
                <a:cs typeface="Times New Roman" panose="02020603050405020304" pitchFamily="18" charset="0"/>
              </a:rPr>
              <a:t>PCFs +CF1 = Common Conduct Standards + Additional Conduct Standards</a:t>
            </a:r>
          </a:p>
          <a:p>
            <a:pPr marL="228600" indent="-228600">
              <a:lnSpc>
                <a:spcPct val="150000"/>
              </a:lnSpc>
              <a:spcBef>
                <a:spcPts val="600"/>
              </a:spcBef>
              <a:buFont typeface="+mj-lt"/>
              <a:buAutoNum type="arabicPeriod"/>
            </a:pPr>
            <a:r>
              <a:rPr lang="en-US" sz="1400" b="1" dirty="0">
                <a:solidFill>
                  <a:schemeClr val="accent3"/>
                </a:solidFill>
              </a:rPr>
              <a:t>The business is controlled effectively</a:t>
            </a:r>
          </a:p>
          <a:p>
            <a:pPr marL="228600" indent="-228600">
              <a:lnSpc>
                <a:spcPct val="150000"/>
              </a:lnSpc>
              <a:spcBef>
                <a:spcPts val="600"/>
              </a:spcBef>
              <a:buFont typeface="+mj-lt"/>
              <a:buAutoNum type="arabicPeriod"/>
            </a:pPr>
            <a:r>
              <a:rPr lang="en-US" sz="1400" b="1" dirty="0">
                <a:solidFill>
                  <a:schemeClr val="accent3"/>
                </a:solidFill>
              </a:rPr>
              <a:t>The business is conducted in accordance with its obligations under financial services legislation</a:t>
            </a:r>
          </a:p>
          <a:p>
            <a:pPr marL="228600" indent="-228600">
              <a:lnSpc>
                <a:spcPct val="150000"/>
              </a:lnSpc>
              <a:spcBef>
                <a:spcPts val="600"/>
              </a:spcBef>
              <a:buFont typeface="+mj-lt"/>
              <a:buAutoNum type="arabicPeriod"/>
            </a:pPr>
            <a:r>
              <a:rPr lang="en-US" sz="1400" b="1" dirty="0">
                <a:solidFill>
                  <a:schemeClr val="accent3"/>
                </a:solidFill>
              </a:rPr>
              <a:t>Any delegated tasks are assigned to an appropriate person with effective oversight</a:t>
            </a:r>
          </a:p>
          <a:p>
            <a:pPr marL="228600" indent="-228600">
              <a:lnSpc>
                <a:spcPct val="150000"/>
              </a:lnSpc>
              <a:spcBef>
                <a:spcPts val="600"/>
              </a:spcBef>
              <a:buFont typeface="+mj-lt"/>
              <a:buAutoNum type="arabicPeriod"/>
            </a:pPr>
            <a:r>
              <a:rPr lang="en-US" sz="1400" b="1" dirty="0">
                <a:solidFill>
                  <a:schemeClr val="accent3"/>
                </a:solidFill>
              </a:rPr>
              <a:t>Any information which the CBI would reasonably expect notice of from an FSP is disclosed promptly and appropriately to the bank including information that may give rise to a suspicion or expectation of the following;</a:t>
            </a:r>
          </a:p>
          <a:p>
            <a:pPr marL="527050" lvl="3" indent="-171450">
              <a:lnSpc>
                <a:spcPct val="150000"/>
              </a:lnSpc>
              <a:buFont typeface="Arial" panose="020B0604020202020204" pitchFamily="34" charset="0"/>
              <a:buChar char="•"/>
            </a:pPr>
            <a:r>
              <a:rPr lang="en-US" sz="1400" dirty="0">
                <a:solidFill>
                  <a:schemeClr val="accent3"/>
                </a:solidFill>
              </a:rPr>
              <a:t>An offence by the FSP or a CF</a:t>
            </a:r>
          </a:p>
          <a:p>
            <a:pPr marL="527050" lvl="3" indent="-171450">
              <a:lnSpc>
                <a:spcPct val="150000"/>
              </a:lnSpc>
              <a:buFont typeface="Arial" panose="020B0604020202020204" pitchFamily="34" charset="0"/>
              <a:buChar char="•"/>
            </a:pPr>
            <a:r>
              <a:rPr lang="en-US" sz="1400" dirty="0">
                <a:solidFill>
                  <a:schemeClr val="accent3"/>
                </a:solidFill>
              </a:rPr>
              <a:t>Breach by the FSP or CF of obligations under financial services legislation</a:t>
            </a:r>
          </a:p>
          <a:p>
            <a:pPr marL="527050" lvl="3" indent="-171450">
              <a:lnSpc>
                <a:spcPct val="150000"/>
              </a:lnSpc>
              <a:buFont typeface="Arial" panose="020B0604020202020204" pitchFamily="34" charset="0"/>
              <a:buChar char="•"/>
            </a:pPr>
            <a:r>
              <a:rPr lang="en-US" sz="1400" dirty="0">
                <a:solidFill>
                  <a:schemeClr val="accent3"/>
                </a:solidFill>
              </a:rPr>
              <a:t>Concealment or deliberate destruction of evidence re the above</a:t>
            </a:r>
          </a:p>
          <a:p>
            <a:pPr marL="527050" lvl="3" indent="-171450">
              <a:lnSpc>
                <a:spcPct val="150000"/>
              </a:lnSpc>
              <a:buFont typeface="Arial" panose="020B0604020202020204" pitchFamily="34" charset="0"/>
              <a:buChar char="•"/>
            </a:pPr>
            <a:r>
              <a:rPr lang="en-US" sz="1400" dirty="0">
                <a:solidFill>
                  <a:schemeClr val="accent3"/>
                </a:solidFill>
              </a:rPr>
              <a:t>Provision of false information</a:t>
            </a:r>
          </a:p>
          <a:p>
            <a:pPr marL="527050" lvl="3" indent="-171450">
              <a:lnSpc>
                <a:spcPct val="150000"/>
              </a:lnSpc>
              <a:buFont typeface="Arial" panose="020B0604020202020204" pitchFamily="34" charset="0"/>
              <a:buChar char="•"/>
            </a:pPr>
            <a:r>
              <a:rPr lang="en-US" sz="1400" dirty="0">
                <a:solidFill>
                  <a:schemeClr val="accent3"/>
                </a:solidFill>
              </a:rPr>
              <a:t>Obstructing or impeding an investigation re the above</a:t>
            </a:r>
          </a:p>
          <a:p>
            <a:pPr marL="527050" lvl="3" indent="-171450">
              <a:lnSpc>
                <a:spcPct val="150000"/>
              </a:lnSpc>
              <a:buFont typeface="Arial" panose="020B0604020202020204" pitchFamily="34" charset="0"/>
              <a:buChar char="•"/>
            </a:pPr>
            <a:r>
              <a:rPr lang="en-US" sz="1400" dirty="0">
                <a:solidFill>
                  <a:schemeClr val="accent3"/>
                </a:solidFill>
              </a:rPr>
              <a:t>Legal proceedings against the FSP which may impact its ability to trade</a:t>
            </a:r>
          </a:p>
          <a:p>
            <a:pPr marL="527050" lvl="3" indent="-171450">
              <a:lnSpc>
                <a:spcPct val="150000"/>
              </a:lnSpc>
              <a:buFont typeface="Arial" panose="020B0604020202020204" pitchFamily="34" charset="0"/>
              <a:buChar char="•"/>
            </a:pPr>
            <a:r>
              <a:rPr lang="en-US" sz="1400" dirty="0">
                <a:solidFill>
                  <a:schemeClr val="accent3"/>
                </a:solidFill>
              </a:rPr>
              <a:t>Anything that may interfere significantly with the FSP operations or its obligations</a:t>
            </a:r>
          </a:p>
          <a:p>
            <a:pPr marL="527050" lvl="3" indent="-171450">
              <a:lnSpc>
                <a:spcPct val="150000"/>
              </a:lnSpc>
              <a:buFont typeface="Arial" panose="020B0604020202020204" pitchFamily="34" charset="0"/>
              <a:buChar char="•"/>
            </a:pPr>
            <a:r>
              <a:rPr lang="en-US" sz="1400" dirty="0">
                <a:solidFill>
                  <a:schemeClr val="accent3"/>
                </a:solidFill>
              </a:rPr>
              <a:t>A decision of the FSP to cease providing financial services of a particular description</a:t>
            </a:r>
          </a:p>
          <a:p>
            <a:pPr lvl="3" indent="0" algn="ctr">
              <a:buNone/>
            </a:pPr>
            <a:endParaRPr lang="en-US" sz="1100" dirty="0">
              <a:solidFill>
                <a:schemeClr val="tx2"/>
              </a:solidFill>
            </a:endParaRPr>
          </a:p>
          <a:p>
            <a:pPr lvl="3" indent="0">
              <a:buNone/>
            </a:pPr>
            <a:r>
              <a:rPr lang="en-US" dirty="0">
                <a:solidFill>
                  <a:schemeClr val="tx2"/>
                </a:solidFill>
              </a:rPr>
              <a:t>                                   “</a:t>
            </a:r>
            <a:r>
              <a:rPr lang="en-US" b="1" dirty="0">
                <a:solidFill>
                  <a:schemeClr val="tx2"/>
                </a:solidFill>
              </a:rPr>
              <a:t>Reasonable Steps” apply</a:t>
            </a:r>
          </a:p>
        </p:txBody>
      </p:sp>
    </p:spTree>
    <p:extLst>
      <p:ext uri="{BB962C8B-B14F-4D97-AF65-F5344CB8AC3E}">
        <p14:creationId xmlns:p14="http://schemas.microsoft.com/office/powerpoint/2010/main" val="20176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3304-E7AD-D7AA-62AC-BA3B228E21DD}"/>
              </a:ext>
            </a:extLst>
          </p:cNvPr>
          <p:cNvSpPr>
            <a:spLocks noGrp="1"/>
          </p:cNvSpPr>
          <p:nvPr>
            <p:ph type="title"/>
          </p:nvPr>
        </p:nvSpPr>
        <p:spPr>
          <a:xfrm>
            <a:off x="416695" y="452711"/>
            <a:ext cx="8729907" cy="639323"/>
          </a:xfrm>
        </p:spPr>
        <p:txBody>
          <a:bodyPr/>
          <a:lstStyle/>
          <a:p>
            <a:r>
              <a:rPr lang="en-US" dirty="0"/>
              <a:t>Level 3 - Additional Conduct Standards</a:t>
            </a:r>
            <a:endParaRPr lang="en-IE" dirty="0"/>
          </a:p>
        </p:txBody>
      </p:sp>
      <p:sp>
        <p:nvSpPr>
          <p:cNvPr id="3" name="Content Placeholder 2">
            <a:extLst>
              <a:ext uri="{FF2B5EF4-FFF2-40B4-BE49-F238E27FC236}">
                <a16:creationId xmlns:a16="http://schemas.microsoft.com/office/drawing/2014/main" id="{35013384-7BB8-3348-7135-D6729B57AB55}"/>
              </a:ext>
            </a:extLst>
          </p:cNvPr>
          <p:cNvSpPr>
            <a:spLocks noGrp="1"/>
          </p:cNvSpPr>
          <p:nvPr>
            <p:ph idx="1"/>
          </p:nvPr>
        </p:nvSpPr>
        <p:spPr>
          <a:xfrm>
            <a:off x="416695" y="1092034"/>
            <a:ext cx="11358609" cy="5345342"/>
          </a:xfrm>
        </p:spPr>
        <p:txBody>
          <a:bodyPr/>
          <a:lstStyle/>
          <a:p>
            <a:pPr marL="342900" indent="-342900">
              <a:lnSpc>
                <a:spcPct val="90000"/>
              </a:lnSpc>
              <a:spcBef>
                <a:spcPct val="0"/>
              </a:spcBef>
              <a:buAutoNum type="arabicPeriod"/>
            </a:pPr>
            <a:r>
              <a:rPr lang="en-US" sz="1800" dirty="0">
                <a:solidFill>
                  <a:srgbClr val="164194"/>
                </a:solidFill>
                <a:latin typeface="+mj-lt"/>
                <a:ea typeface="+mj-ea"/>
                <a:cs typeface="+mj-cs"/>
              </a:rPr>
              <a:t>Business of the regulated financial service provider is controlled effectively.</a:t>
            </a:r>
          </a:p>
          <a:p>
            <a:pPr marL="342900" indent="-342900">
              <a:lnSpc>
                <a:spcPct val="90000"/>
              </a:lnSpc>
              <a:spcBef>
                <a:spcPct val="0"/>
              </a:spcBef>
              <a:buAutoNum type="arabicPeriod"/>
            </a:pPr>
            <a:endParaRPr lang="en-US" sz="1800" dirty="0">
              <a:solidFill>
                <a:srgbClr val="164194"/>
              </a:solidFill>
              <a:latin typeface="+mj-lt"/>
              <a:ea typeface="+mj-ea"/>
              <a:cs typeface="+mj-cs"/>
            </a:endParaRPr>
          </a:p>
        </p:txBody>
      </p:sp>
      <p:sp>
        <p:nvSpPr>
          <p:cNvPr id="4" name="Oval 3">
            <a:extLst>
              <a:ext uri="{FF2B5EF4-FFF2-40B4-BE49-F238E27FC236}">
                <a16:creationId xmlns:a16="http://schemas.microsoft.com/office/drawing/2014/main" id="{BE48EB8F-5945-41E2-4789-496D21B0601D}"/>
              </a:ext>
            </a:extLst>
          </p:cNvPr>
          <p:cNvSpPr/>
          <p:nvPr/>
        </p:nvSpPr>
        <p:spPr>
          <a:xfrm>
            <a:off x="416695" y="1731357"/>
            <a:ext cx="3082247" cy="25171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Must ensure to keep up to date with regulatory developments</a:t>
            </a:r>
            <a:endParaRPr lang="en-IE" dirty="0"/>
          </a:p>
        </p:txBody>
      </p:sp>
      <p:sp>
        <p:nvSpPr>
          <p:cNvPr id="5" name="Oval 4">
            <a:extLst>
              <a:ext uri="{FF2B5EF4-FFF2-40B4-BE49-F238E27FC236}">
                <a16:creationId xmlns:a16="http://schemas.microsoft.com/office/drawing/2014/main" id="{B2F65463-CE95-3ABE-320E-40116E579CA0}"/>
              </a:ext>
            </a:extLst>
          </p:cNvPr>
          <p:cNvSpPr/>
          <p:nvPr/>
        </p:nvSpPr>
        <p:spPr>
          <a:xfrm>
            <a:off x="6365433" y="4076904"/>
            <a:ext cx="3082247" cy="25171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 the board approved strategy and assess such impacts</a:t>
            </a:r>
            <a:endParaRPr lang="en-IE" dirty="0"/>
          </a:p>
        </p:txBody>
      </p:sp>
      <p:sp>
        <p:nvSpPr>
          <p:cNvPr id="6" name="Oval 5">
            <a:extLst>
              <a:ext uri="{FF2B5EF4-FFF2-40B4-BE49-F238E27FC236}">
                <a16:creationId xmlns:a16="http://schemas.microsoft.com/office/drawing/2014/main" id="{4CCE1F10-DBC3-C9AE-613B-83A6FCF3D554}"/>
              </a:ext>
            </a:extLst>
          </p:cNvPr>
          <p:cNvSpPr/>
          <p:nvPr/>
        </p:nvSpPr>
        <p:spPr>
          <a:xfrm>
            <a:off x="2351068" y="4061846"/>
            <a:ext cx="3082247" cy="2517169"/>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Appropriate policies and procedures in place for employee review</a:t>
            </a:r>
            <a:endParaRPr lang="en-IE" dirty="0"/>
          </a:p>
        </p:txBody>
      </p:sp>
      <p:sp>
        <p:nvSpPr>
          <p:cNvPr id="7" name="Oval 6">
            <a:extLst>
              <a:ext uri="{FF2B5EF4-FFF2-40B4-BE49-F238E27FC236}">
                <a16:creationId xmlns:a16="http://schemas.microsoft.com/office/drawing/2014/main" id="{889490BF-D7A3-8BEC-E036-BDB6CEF99359}"/>
              </a:ext>
            </a:extLst>
          </p:cNvPr>
          <p:cNvSpPr/>
          <p:nvPr/>
        </p:nvSpPr>
        <p:spPr>
          <a:xfrm>
            <a:off x="8299806" y="1685285"/>
            <a:ext cx="3082247" cy="2517169"/>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Ensure comprehensive transition for role changes in terms of oversight + responsibility</a:t>
            </a:r>
            <a:endParaRPr lang="en-IE" dirty="0"/>
          </a:p>
        </p:txBody>
      </p:sp>
    </p:spTree>
    <p:extLst>
      <p:ext uri="{BB962C8B-B14F-4D97-AF65-F5344CB8AC3E}">
        <p14:creationId xmlns:p14="http://schemas.microsoft.com/office/powerpoint/2010/main" val="272899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03AC-545A-6E24-532E-ABADDAD69716}"/>
              </a:ext>
            </a:extLst>
          </p:cNvPr>
          <p:cNvSpPr>
            <a:spLocks noGrp="1"/>
          </p:cNvSpPr>
          <p:nvPr>
            <p:ph type="title"/>
          </p:nvPr>
        </p:nvSpPr>
        <p:spPr/>
        <p:txBody>
          <a:bodyPr/>
          <a:lstStyle/>
          <a:p>
            <a:r>
              <a:rPr lang="en-US" dirty="0"/>
              <a:t>Level 3 - Additional Conduct Standards</a:t>
            </a:r>
            <a:endParaRPr lang="en-IE" dirty="0">
              <a:solidFill>
                <a:srgbClr val="FF0000"/>
              </a:solidFill>
            </a:endParaRPr>
          </a:p>
        </p:txBody>
      </p:sp>
      <p:sp>
        <p:nvSpPr>
          <p:cNvPr id="3" name="Content Placeholder 2">
            <a:extLst>
              <a:ext uri="{FF2B5EF4-FFF2-40B4-BE49-F238E27FC236}">
                <a16:creationId xmlns:a16="http://schemas.microsoft.com/office/drawing/2014/main" id="{E9941D45-2930-3B06-6684-3B3ABC4E2875}"/>
              </a:ext>
            </a:extLst>
          </p:cNvPr>
          <p:cNvSpPr>
            <a:spLocks noGrp="1"/>
          </p:cNvSpPr>
          <p:nvPr>
            <p:ph idx="1"/>
          </p:nvPr>
        </p:nvSpPr>
        <p:spPr>
          <a:xfrm>
            <a:off x="407989" y="1037170"/>
            <a:ext cx="11358609" cy="4351338"/>
          </a:xfrm>
        </p:spPr>
        <p:txBody>
          <a:bodyPr/>
          <a:lstStyle/>
          <a:p>
            <a:pPr lvl="2" indent="0">
              <a:lnSpc>
                <a:spcPct val="107000"/>
              </a:lnSpc>
              <a:buNone/>
            </a:pPr>
            <a:endParaRPr lang="en-IE" sz="1700" kern="100" dirty="0">
              <a:solidFill>
                <a:srgbClr val="164194"/>
              </a:solidFill>
              <a:latin typeface="Calibri" panose="020F0502020204030204" pitchFamily="34" charset="0"/>
              <a:ea typeface="+mj-ea"/>
              <a:cs typeface="Times New Roman" panose="02020603050405020304" pitchFamily="18" charset="0"/>
            </a:endParaRPr>
          </a:p>
          <a:p>
            <a:pPr>
              <a:lnSpc>
                <a:spcPct val="90000"/>
              </a:lnSpc>
              <a:spcBef>
                <a:spcPct val="0"/>
              </a:spcBef>
              <a:spcAft>
                <a:spcPts val="600"/>
              </a:spcAft>
            </a:pPr>
            <a:r>
              <a:rPr lang="en-US" sz="1800" dirty="0">
                <a:solidFill>
                  <a:srgbClr val="164194"/>
                </a:solidFill>
                <a:latin typeface="+mj-lt"/>
                <a:ea typeface="+mj-ea"/>
                <a:cs typeface="+mj-cs"/>
              </a:rPr>
              <a:t>2. Business of the regulated financial service provider is conducted in accordance with its</a:t>
            </a:r>
          </a:p>
          <a:p>
            <a:pPr>
              <a:lnSpc>
                <a:spcPct val="90000"/>
              </a:lnSpc>
              <a:spcBef>
                <a:spcPct val="0"/>
              </a:spcBef>
              <a:spcAft>
                <a:spcPts val="600"/>
              </a:spcAft>
            </a:pPr>
            <a:r>
              <a:rPr lang="en-US" sz="1800" dirty="0">
                <a:solidFill>
                  <a:srgbClr val="164194"/>
                </a:solidFill>
                <a:latin typeface="+mj-lt"/>
                <a:ea typeface="+mj-ea"/>
                <a:cs typeface="+mj-cs"/>
              </a:rPr>
              <a:t>    obligations under financial services legislation</a:t>
            </a:r>
          </a:p>
          <a:p>
            <a:pPr>
              <a:lnSpc>
                <a:spcPct val="90000"/>
              </a:lnSpc>
              <a:spcBef>
                <a:spcPct val="0"/>
              </a:spcBef>
              <a:spcAft>
                <a:spcPts val="600"/>
              </a:spcAft>
            </a:pPr>
            <a:endParaRPr lang="en-US" sz="1400" b="0" dirty="0">
              <a:solidFill>
                <a:schemeClr val="tx2"/>
              </a:solidFill>
              <a:latin typeface="+mj-lt"/>
              <a:ea typeface="+mj-ea"/>
              <a:cs typeface="+mj-cs"/>
            </a:endParaRPr>
          </a:p>
          <a:p>
            <a:pPr lvl="4">
              <a:lnSpc>
                <a:spcPct val="90000"/>
              </a:lnSpc>
              <a:spcBef>
                <a:spcPct val="0"/>
              </a:spcBef>
              <a:spcAft>
                <a:spcPts val="600"/>
              </a:spcAft>
            </a:pPr>
            <a:r>
              <a:rPr lang="en-US" dirty="0">
                <a:solidFill>
                  <a:srgbClr val="164194"/>
                </a:solidFill>
                <a:latin typeface="+mj-lt"/>
                <a:ea typeface="+mj-ea"/>
                <a:cs typeface="+mj-cs"/>
              </a:rPr>
              <a:t>Must ensure the firm is compliant and up to date with regulatory operating policies and procedures and that all staff are also aware of these updates.</a:t>
            </a:r>
          </a:p>
          <a:p>
            <a:pPr>
              <a:lnSpc>
                <a:spcPct val="90000"/>
              </a:lnSpc>
              <a:spcBef>
                <a:spcPct val="0"/>
              </a:spcBef>
              <a:spcAft>
                <a:spcPts val="600"/>
              </a:spcAft>
            </a:pPr>
            <a:endParaRPr lang="en-US" sz="1400" b="0" dirty="0">
              <a:solidFill>
                <a:schemeClr val="tx2"/>
              </a:solidFill>
              <a:latin typeface="+mj-lt"/>
              <a:ea typeface="+mj-ea"/>
              <a:cs typeface="+mj-cs"/>
            </a:endParaRPr>
          </a:p>
          <a:p>
            <a:pPr>
              <a:lnSpc>
                <a:spcPct val="90000"/>
              </a:lnSpc>
              <a:spcBef>
                <a:spcPct val="0"/>
              </a:spcBef>
              <a:spcAft>
                <a:spcPts val="600"/>
              </a:spcAft>
            </a:pPr>
            <a:r>
              <a:rPr lang="en-US" sz="1400" dirty="0">
                <a:solidFill>
                  <a:schemeClr val="tx2"/>
                </a:solidFill>
                <a:latin typeface="+mj-lt"/>
                <a:ea typeface="+mj-ea"/>
                <a:cs typeface="+mj-cs"/>
              </a:rPr>
              <a:t>            </a:t>
            </a:r>
            <a:r>
              <a:rPr lang="en-US" sz="1400" u="sng" dirty="0">
                <a:solidFill>
                  <a:schemeClr val="tx2"/>
                </a:solidFill>
                <a:latin typeface="+mj-lt"/>
                <a:ea typeface="+mj-ea"/>
                <a:cs typeface="+mj-cs"/>
              </a:rPr>
              <a:t>Expected for staff:</a:t>
            </a:r>
          </a:p>
          <a:p>
            <a:pPr>
              <a:lnSpc>
                <a:spcPct val="90000"/>
              </a:lnSpc>
              <a:spcBef>
                <a:spcPct val="0"/>
              </a:spcBef>
              <a:spcAft>
                <a:spcPts val="600"/>
              </a:spcAft>
            </a:pPr>
            <a:endParaRPr lang="en-US" sz="1400" b="0" u="sng" dirty="0">
              <a:solidFill>
                <a:schemeClr val="tx2"/>
              </a:solidFill>
              <a:latin typeface="+mj-lt"/>
              <a:ea typeface="+mj-ea"/>
              <a:cs typeface="+mj-cs"/>
            </a:endParaRPr>
          </a:p>
          <a:p>
            <a:pPr lvl="4">
              <a:lnSpc>
                <a:spcPct val="90000"/>
              </a:lnSpc>
              <a:spcBef>
                <a:spcPct val="0"/>
              </a:spcBef>
              <a:spcAft>
                <a:spcPts val="600"/>
              </a:spcAft>
            </a:pPr>
            <a:r>
              <a:rPr lang="en-US" dirty="0">
                <a:solidFill>
                  <a:srgbClr val="164194"/>
                </a:solidFill>
                <a:latin typeface="+mj-lt"/>
                <a:ea typeface="+mj-ea"/>
                <a:cs typeface="+mj-cs"/>
              </a:rPr>
              <a:t>An individual should seek to ensure that suitable training is provided to staff.</a:t>
            </a:r>
          </a:p>
          <a:p>
            <a:pPr>
              <a:lnSpc>
                <a:spcPct val="90000"/>
              </a:lnSpc>
              <a:spcBef>
                <a:spcPct val="0"/>
              </a:spcBef>
              <a:spcAft>
                <a:spcPts val="600"/>
              </a:spcAft>
            </a:pPr>
            <a:endParaRPr lang="en-US" sz="1400" b="0" dirty="0">
              <a:solidFill>
                <a:schemeClr val="tx2"/>
              </a:solidFill>
              <a:latin typeface="+mj-lt"/>
              <a:ea typeface="+mj-ea"/>
              <a:cs typeface="+mj-cs"/>
            </a:endParaRPr>
          </a:p>
          <a:p>
            <a:pPr lvl="4">
              <a:lnSpc>
                <a:spcPct val="90000"/>
              </a:lnSpc>
              <a:spcBef>
                <a:spcPct val="0"/>
              </a:spcBef>
              <a:spcAft>
                <a:spcPts val="600"/>
              </a:spcAft>
            </a:pPr>
            <a:r>
              <a:rPr lang="en-US" dirty="0">
                <a:solidFill>
                  <a:srgbClr val="164194"/>
                </a:solidFill>
                <a:latin typeface="+mj-lt"/>
                <a:ea typeface="+mj-ea"/>
                <a:cs typeface="+mj-cs"/>
              </a:rPr>
              <a:t>Keep adequately informed and up-to date with the evolving regulatory environment in which individual employees operate and provide clarity regarding how requirements apply to each individual Role.</a:t>
            </a:r>
          </a:p>
          <a:p>
            <a:endParaRPr lang="en-IE" dirty="0"/>
          </a:p>
        </p:txBody>
      </p:sp>
    </p:spTree>
    <p:extLst>
      <p:ext uri="{BB962C8B-B14F-4D97-AF65-F5344CB8AC3E}">
        <p14:creationId xmlns:p14="http://schemas.microsoft.com/office/powerpoint/2010/main" val="39169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97E6-BC0D-97FB-B1BA-A0D5CD20A7FB}"/>
              </a:ext>
            </a:extLst>
          </p:cNvPr>
          <p:cNvSpPr>
            <a:spLocks noGrp="1"/>
          </p:cNvSpPr>
          <p:nvPr>
            <p:ph type="title"/>
          </p:nvPr>
        </p:nvSpPr>
        <p:spPr/>
        <p:txBody>
          <a:bodyPr/>
          <a:lstStyle/>
          <a:p>
            <a:r>
              <a:rPr lang="en-US" dirty="0"/>
              <a:t>Level 3 - Additional Conduct Standards</a:t>
            </a:r>
            <a:endParaRPr lang="en-IE" dirty="0"/>
          </a:p>
        </p:txBody>
      </p:sp>
      <p:sp>
        <p:nvSpPr>
          <p:cNvPr id="3" name="Content Placeholder 2">
            <a:extLst>
              <a:ext uri="{FF2B5EF4-FFF2-40B4-BE49-F238E27FC236}">
                <a16:creationId xmlns:a16="http://schemas.microsoft.com/office/drawing/2014/main" id="{694EE158-57D6-6755-4CF0-8EB41A900AA2}"/>
              </a:ext>
            </a:extLst>
          </p:cNvPr>
          <p:cNvSpPr>
            <a:spLocks noGrp="1"/>
          </p:cNvSpPr>
          <p:nvPr>
            <p:ph idx="1"/>
          </p:nvPr>
        </p:nvSpPr>
        <p:spPr>
          <a:xfrm>
            <a:off x="425402" y="1335175"/>
            <a:ext cx="11358609" cy="5003908"/>
          </a:xfrm>
        </p:spPr>
        <p:txBody>
          <a:bodyPr/>
          <a:lstStyle/>
          <a:p>
            <a:r>
              <a:rPr lang="en-US" sz="1800" dirty="0">
                <a:solidFill>
                  <a:srgbClr val="164194"/>
                </a:solidFill>
                <a:latin typeface="+mj-lt"/>
                <a:ea typeface="+mj-ea"/>
                <a:cs typeface="+mj-cs"/>
              </a:rPr>
              <a:t>3. Any delegated tasks are assigned to an appropriate person with effective oversight. </a:t>
            </a:r>
          </a:p>
          <a:p>
            <a:endParaRPr lang="en-US" sz="1800" dirty="0">
              <a:solidFill>
                <a:srgbClr val="164194"/>
              </a:solidFill>
              <a:latin typeface="+mj-lt"/>
              <a:ea typeface="+mj-ea"/>
              <a:cs typeface="+mj-cs"/>
            </a:endParaRPr>
          </a:p>
          <a:p>
            <a:pPr lvl="2">
              <a:lnSpc>
                <a:spcPct val="150000"/>
              </a:lnSpc>
              <a:spcBef>
                <a:spcPct val="0"/>
              </a:spcBef>
              <a:buSzPct val="120000"/>
            </a:pPr>
            <a:r>
              <a:rPr lang="en-US" sz="1600" dirty="0">
                <a:solidFill>
                  <a:srgbClr val="164194"/>
                </a:solidFill>
                <a:latin typeface="+mj-lt"/>
                <a:ea typeface="+mj-ea"/>
                <a:cs typeface="+mj-cs"/>
              </a:rPr>
              <a:t>An individual should delegate only when they are satisfied that the delegate, has the competence, knowledge, seniority, skill and capacity to deal with the tasks or activities being delegated</a:t>
            </a:r>
          </a:p>
          <a:p>
            <a:pPr marL="0" lvl="2" indent="0">
              <a:lnSpc>
                <a:spcPct val="150000"/>
              </a:lnSpc>
              <a:spcBef>
                <a:spcPct val="0"/>
              </a:spcBef>
              <a:buNone/>
            </a:pPr>
            <a:endParaRPr lang="en-US" sz="1600" dirty="0">
              <a:solidFill>
                <a:srgbClr val="164194"/>
              </a:solidFill>
              <a:latin typeface="+mj-lt"/>
              <a:ea typeface="+mj-ea"/>
              <a:cs typeface="+mj-cs"/>
            </a:endParaRPr>
          </a:p>
          <a:p>
            <a:pPr lvl="2">
              <a:lnSpc>
                <a:spcPct val="150000"/>
              </a:lnSpc>
              <a:spcBef>
                <a:spcPct val="0"/>
              </a:spcBef>
              <a:buSzPct val="120000"/>
            </a:pPr>
            <a:r>
              <a:rPr lang="en-US" sz="1600" dirty="0">
                <a:solidFill>
                  <a:srgbClr val="164194"/>
                </a:solidFill>
                <a:latin typeface="+mj-lt"/>
                <a:ea typeface="+mj-ea"/>
                <a:cs typeface="+mj-cs"/>
              </a:rPr>
              <a:t>Any delegation should be appropriately managed and monitored such as continued oversight of the delegated activity and ensuring appropriate systems are in place to escalate and address issues effectively</a:t>
            </a:r>
          </a:p>
          <a:p>
            <a:pPr marL="0" lvl="2" indent="0">
              <a:lnSpc>
                <a:spcPct val="150000"/>
              </a:lnSpc>
              <a:spcBef>
                <a:spcPct val="0"/>
              </a:spcBef>
              <a:buNone/>
            </a:pPr>
            <a:r>
              <a:rPr lang="en-US" sz="1600" dirty="0">
                <a:solidFill>
                  <a:srgbClr val="164194"/>
                </a:solidFill>
                <a:latin typeface="+mj-lt"/>
                <a:ea typeface="+mj-ea"/>
                <a:cs typeface="+mj-cs"/>
              </a:rPr>
              <a:t>    e.g. Outsourcing, Delegate &amp; Vendor Management</a:t>
            </a:r>
            <a:endParaRPr lang="en-IE" sz="1600" dirty="0">
              <a:solidFill>
                <a:srgbClr val="164194"/>
              </a:solidFill>
              <a:latin typeface="+mj-lt"/>
              <a:ea typeface="+mj-ea"/>
              <a:cs typeface="+mj-cs"/>
            </a:endParaRPr>
          </a:p>
        </p:txBody>
      </p:sp>
    </p:spTree>
    <p:extLst>
      <p:ext uri="{BB962C8B-B14F-4D97-AF65-F5344CB8AC3E}">
        <p14:creationId xmlns:p14="http://schemas.microsoft.com/office/powerpoint/2010/main" val="189367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97E6-BC0D-97FB-B1BA-A0D5CD20A7FB}"/>
              </a:ext>
            </a:extLst>
          </p:cNvPr>
          <p:cNvSpPr>
            <a:spLocks noGrp="1"/>
          </p:cNvSpPr>
          <p:nvPr>
            <p:ph type="title"/>
          </p:nvPr>
        </p:nvSpPr>
        <p:spPr/>
        <p:txBody>
          <a:bodyPr/>
          <a:lstStyle/>
          <a:p>
            <a:r>
              <a:rPr lang="en-US" dirty="0"/>
              <a:t>Level 3 - Additional Conduct Standards</a:t>
            </a:r>
            <a:endParaRPr lang="en-IE" dirty="0">
              <a:solidFill>
                <a:srgbClr val="FF0000"/>
              </a:solidFill>
            </a:endParaRPr>
          </a:p>
        </p:txBody>
      </p:sp>
      <p:sp>
        <p:nvSpPr>
          <p:cNvPr id="3" name="Content Placeholder 2">
            <a:extLst>
              <a:ext uri="{FF2B5EF4-FFF2-40B4-BE49-F238E27FC236}">
                <a16:creationId xmlns:a16="http://schemas.microsoft.com/office/drawing/2014/main" id="{694EE158-57D6-6755-4CF0-8EB41A900AA2}"/>
              </a:ext>
            </a:extLst>
          </p:cNvPr>
          <p:cNvSpPr>
            <a:spLocks noGrp="1"/>
          </p:cNvSpPr>
          <p:nvPr>
            <p:ph idx="1"/>
          </p:nvPr>
        </p:nvSpPr>
        <p:spPr>
          <a:xfrm>
            <a:off x="319503" y="1218557"/>
            <a:ext cx="11583573" cy="5003908"/>
          </a:xfrm>
        </p:spPr>
        <p:txBody>
          <a:bodyPr/>
          <a:lstStyle/>
          <a:p>
            <a:r>
              <a:rPr lang="en-US" sz="1800" dirty="0">
                <a:solidFill>
                  <a:srgbClr val="164194"/>
                </a:solidFill>
                <a:latin typeface="+mj-lt"/>
                <a:ea typeface="+mj-ea"/>
                <a:cs typeface="+mj-cs"/>
              </a:rPr>
              <a:t>4. Any information the bank would </a:t>
            </a:r>
            <a:r>
              <a:rPr lang="en-US" sz="1800" i="1" dirty="0">
                <a:solidFill>
                  <a:schemeClr val="tx2"/>
                </a:solidFill>
                <a:latin typeface="+mj-lt"/>
                <a:ea typeface="+mj-ea"/>
                <a:cs typeface="+mj-cs"/>
              </a:rPr>
              <a:t>reasonably expect notice </a:t>
            </a:r>
            <a:r>
              <a:rPr lang="en-US" sz="1800" dirty="0">
                <a:solidFill>
                  <a:srgbClr val="164194"/>
                </a:solidFill>
                <a:latin typeface="+mj-lt"/>
                <a:ea typeface="+mj-ea"/>
                <a:cs typeface="+mj-cs"/>
              </a:rPr>
              <a:t>in respect of the business of the</a:t>
            </a:r>
          </a:p>
          <a:p>
            <a:r>
              <a:rPr lang="en-US" sz="1800" dirty="0">
                <a:solidFill>
                  <a:srgbClr val="164194"/>
                </a:solidFill>
                <a:latin typeface="+mj-lt"/>
                <a:ea typeface="+mj-ea"/>
                <a:cs typeface="+mj-cs"/>
              </a:rPr>
              <a:t>    regulated financial service provider is disclosed promptly and appropriately to the Central Bank</a:t>
            </a:r>
          </a:p>
          <a:p>
            <a:r>
              <a:rPr lang="en-US" sz="1600" b="0" kern="100" dirty="0">
                <a:solidFill>
                  <a:srgbClr val="164194"/>
                </a:solidFill>
                <a:latin typeface="+mj-lt"/>
                <a:ea typeface="+mj-ea"/>
                <a:cs typeface="+mj-cs"/>
              </a:rPr>
              <a:t>     E.g. Information relevant to..</a:t>
            </a:r>
          </a:p>
          <a:p>
            <a:endParaRPr lang="en-US" sz="1600" b="0" kern="100" dirty="0">
              <a:solidFill>
                <a:srgbClr val="164194"/>
              </a:solidFill>
              <a:latin typeface="+mj-lt"/>
              <a:ea typeface="+mj-ea"/>
              <a:cs typeface="+mj-cs"/>
            </a:endParaRPr>
          </a:p>
          <a:p>
            <a:pPr marL="400050" indent="-400050">
              <a:buAutoNum type="romanLcParenR"/>
            </a:pPr>
            <a:endParaRPr lang="en-US" sz="1800" b="0" kern="100" dirty="0">
              <a:solidFill>
                <a:srgbClr val="164194"/>
              </a:solidFill>
              <a:latin typeface="+mj-lt"/>
              <a:ea typeface="+mj-ea"/>
              <a:cs typeface="+mj-cs"/>
            </a:endParaRPr>
          </a:p>
          <a:p>
            <a:r>
              <a:rPr lang="en-IE" sz="1700" kern="100" dirty="0">
                <a:solidFill>
                  <a:srgbClr val="164194"/>
                </a:solidFill>
                <a:latin typeface="Calibri" panose="020F0502020204030204" pitchFamily="34" charset="0"/>
                <a:ea typeface="+mj-ea"/>
                <a:cs typeface="Times New Roman" panose="02020603050405020304" pitchFamily="18" charset="0"/>
              </a:rPr>
              <a:t> </a:t>
            </a:r>
          </a:p>
        </p:txBody>
      </p:sp>
      <p:sp>
        <p:nvSpPr>
          <p:cNvPr id="4" name="Oval 3">
            <a:extLst>
              <a:ext uri="{FF2B5EF4-FFF2-40B4-BE49-F238E27FC236}">
                <a16:creationId xmlns:a16="http://schemas.microsoft.com/office/drawing/2014/main" id="{D601EAED-6461-887E-BF4F-01E13789FA8F}"/>
              </a:ext>
            </a:extLst>
          </p:cNvPr>
          <p:cNvSpPr/>
          <p:nvPr/>
        </p:nvSpPr>
        <p:spPr>
          <a:xfrm>
            <a:off x="319503" y="2812191"/>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Commission an offence by a CF position</a:t>
            </a:r>
            <a:endParaRPr lang="en-IE" sz="1200" b="1" dirty="0"/>
          </a:p>
        </p:txBody>
      </p:sp>
      <p:sp>
        <p:nvSpPr>
          <p:cNvPr id="5" name="Oval 4">
            <a:extLst>
              <a:ext uri="{FF2B5EF4-FFF2-40B4-BE49-F238E27FC236}">
                <a16:creationId xmlns:a16="http://schemas.microsoft.com/office/drawing/2014/main" id="{E203A962-DC0F-DE06-009E-4491F644BE3B}"/>
              </a:ext>
            </a:extLst>
          </p:cNvPr>
          <p:cNvSpPr/>
          <p:nvPr/>
        </p:nvSpPr>
        <p:spPr>
          <a:xfrm>
            <a:off x="4744248" y="2812191"/>
            <a:ext cx="2342508" cy="2013735"/>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Commission of prescribed contravention</a:t>
            </a:r>
            <a:endParaRPr lang="en-IE" sz="1200" b="1" dirty="0"/>
          </a:p>
        </p:txBody>
      </p:sp>
      <p:sp>
        <p:nvSpPr>
          <p:cNvPr id="6" name="Oval 5">
            <a:extLst>
              <a:ext uri="{FF2B5EF4-FFF2-40B4-BE49-F238E27FC236}">
                <a16:creationId xmlns:a16="http://schemas.microsoft.com/office/drawing/2014/main" id="{D7B5DB62-310A-A11C-78EA-E94C244A47D7}"/>
              </a:ext>
            </a:extLst>
          </p:cNvPr>
          <p:cNvSpPr/>
          <p:nvPr/>
        </p:nvSpPr>
        <p:spPr>
          <a:xfrm>
            <a:off x="9307345" y="2812191"/>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Concealment of evidence</a:t>
            </a:r>
            <a:endParaRPr lang="en-IE" sz="1200" b="1" dirty="0"/>
          </a:p>
        </p:txBody>
      </p:sp>
      <p:sp>
        <p:nvSpPr>
          <p:cNvPr id="7" name="Oval 6">
            <a:extLst>
              <a:ext uri="{FF2B5EF4-FFF2-40B4-BE49-F238E27FC236}">
                <a16:creationId xmlns:a16="http://schemas.microsoft.com/office/drawing/2014/main" id="{E3262D5A-E325-E024-BC15-0F5C2F96D969}"/>
              </a:ext>
            </a:extLst>
          </p:cNvPr>
          <p:cNvSpPr/>
          <p:nvPr/>
        </p:nvSpPr>
        <p:spPr>
          <a:xfrm>
            <a:off x="2534103" y="4628830"/>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Provision of false or misleading information</a:t>
            </a:r>
            <a:endParaRPr lang="en-IE" sz="1200" b="1" dirty="0"/>
          </a:p>
        </p:txBody>
      </p:sp>
      <p:sp>
        <p:nvSpPr>
          <p:cNvPr id="8" name="Oval 7">
            <a:extLst>
              <a:ext uri="{FF2B5EF4-FFF2-40B4-BE49-F238E27FC236}">
                <a16:creationId xmlns:a16="http://schemas.microsoft.com/office/drawing/2014/main" id="{8CE5FDD0-6FAF-29BF-F15A-EADBB1328386}"/>
              </a:ext>
            </a:extLst>
          </p:cNvPr>
          <p:cNvSpPr/>
          <p:nvPr/>
        </p:nvSpPr>
        <p:spPr>
          <a:xfrm>
            <a:off x="6848094" y="4628830"/>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Commencement of legal proceedings against the RFSP</a:t>
            </a:r>
            <a:endParaRPr lang="en-IE" sz="1200" b="1" dirty="0"/>
          </a:p>
        </p:txBody>
      </p:sp>
    </p:spTree>
    <p:extLst>
      <p:ext uri="{BB962C8B-B14F-4D97-AF65-F5344CB8AC3E}">
        <p14:creationId xmlns:p14="http://schemas.microsoft.com/office/powerpoint/2010/main" val="18194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B3AE-EAF4-B5DF-4D5C-FEF649ED6CEC}"/>
              </a:ext>
            </a:extLst>
          </p:cNvPr>
          <p:cNvSpPr>
            <a:spLocks noGrp="1"/>
          </p:cNvSpPr>
          <p:nvPr>
            <p:ph type="title"/>
          </p:nvPr>
        </p:nvSpPr>
        <p:spPr/>
        <p:txBody>
          <a:bodyPr/>
          <a:lstStyle/>
          <a:p>
            <a:r>
              <a:rPr lang="en-US" dirty="0"/>
              <a:t>Level 3 - Additional Conduct Standards</a:t>
            </a:r>
            <a:endParaRPr lang="en-IE" dirty="0"/>
          </a:p>
        </p:txBody>
      </p:sp>
      <p:sp>
        <p:nvSpPr>
          <p:cNvPr id="4" name="Oval 3">
            <a:extLst>
              <a:ext uri="{FF2B5EF4-FFF2-40B4-BE49-F238E27FC236}">
                <a16:creationId xmlns:a16="http://schemas.microsoft.com/office/drawing/2014/main" id="{5AFCCC3E-125A-D166-EE61-DEFD51D8FD6E}"/>
              </a:ext>
            </a:extLst>
          </p:cNvPr>
          <p:cNvSpPr/>
          <p:nvPr/>
        </p:nvSpPr>
        <p:spPr>
          <a:xfrm>
            <a:off x="1498294" y="1550390"/>
            <a:ext cx="4555441" cy="36055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Anything that may interfere with operation and compliance of the RFSP</a:t>
            </a:r>
            <a:endParaRPr lang="en-IE" sz="1400" b="1" dirty="0"/>
          </a:p>
        </p:txBody>
      </p:sp>
      <p:sp>
        <p:nvSpPr>
          <p:cNvPr id="5" name="Oval 4">
            <a:extLst>
              <a:ext uri="{FF2B5EF4-FFF2-40B4-BE49-F238E27FC236}">
                <a16:creationId xmlns:a16="http://schemas.microsoft.com/office/drawing/2014/main" id="{CA49EEA7-D666-F270-B532-39F445D9AE38}"/>
              </a:ext>
            </a:extLst>
          </p:cNvPr>
          <p:cNvSpPr/>
          <p:nvPr/>
        </p:nvSpPr>
        <p:spPr>
          <a:xfrm>
            <a:off x="6954547" y="1550390"/>
            <a:ext cx="4238590" cy="36055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Decision by RFSP to cease to provide an aspect of their financial services</a:t>
            </a:r>
            <a:endParaRPr lang="en-IE" sz="1400" b="1" dirty="0"/>
          </a:p>
        </p:txBody>
      </p:sp>
    </p:spTree>
    <p:extLst>
      <p:ext uri="{BB962C8B-B14F-4D97-AF65-F5344CB8AC3E}">
        <p14:creationId xmlns:p14="http://schemas.microsoft.com/office/powerpoint/2010/main" val="22800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7D6D-29D1-D75C-518F-FCF7E911221C}"/>
              </a:ext>
            </a:extLst>
          </p:cNvPr>
          <p:cNvSpPr>
            <a:spLocks noGrp="1"/>
          </p:cNvSpPr>
          <p:nvPr>
            <p:ph type="title"/>
          </p:nvPr>
        </p:nvSpPr>
        <p:spPr/>
        <p:txBody>
          <a:bodyPr/>
          <a:lstStyle/>
          <a:p>
            <a:r>
              <a:rPr lang="en-US" dirty="0"/>
              <a:t>Reasonable Steps</a:t>
            </a:r>
            <a:endParaRPr lang="en-IE" dirty="0"/>
          </a:p>
        </p:txBody>
      </p:sp>
      <p:sp>
        <p:nvSpPr>
          <p:cNvPr id="3" name="Content Placeholder 2">
            <a:extLst>
              <a:ext uri="{FF2B5EF4-FFF2-40B4-BE49-F238E27FC236}">
                <a16:creationId xmlns:a16="http://schemas.microsoft.com/office/drawing/2014/main" id="{8135E731-578D-2F90-2C2D-2375C0866680}"/>
              </a:ext>
            </a:extLst>
          </p:cNvPr>
          <p:cNvSpPr>
            <a:spLocks noGrp="1"/>
          </p:cNvSpPr>
          <p:nvPr>
            <p:ph idx="1"/>
          </p:nvPr>
        </p:nvSpPr>
        <p:spPr>
          <a:xfrm>
            <a:off x="246134" y="1425609"/>
            <a:ext cx="11358609" cy="4351338"/>
          </a:xfrm>
        </p:spPr>
        <p:txBody>
          <a:bodyPr/>
          <a:lstStyle/>
          <a:p>
            <a:pPr marL="522288" lvl="2" indent="-342900">
              <a:lnSpc>
                <a:spcPct val="107000"/>
              </a:lnSpc>
            </a:pPr>
            <a:r>
              <a:rPr lang="en-US" kern="100" dirty="0">
                <a:solidFill>
                  <a:srgbClr val="164194"/>
                </a:solidFill>
                <a:ea typeface="+mj-ea"/>
                <a:cs typeface="Times New Roman" panose="02020603050405020304" pitchFamily="18" charset="0"/>
              </a:rPr>
              <a:t>Applicable to CF1 and PCF roles (additional conduct standards)</a:t>
            </a:r>
          </a:p>
          <a:p>
            <a:pPr marL="522288" lvl="2" indent="-342900">
              <a:lnSpc>
                <a:spcPct val="107000"/>
              </a:lnSpc>
            </a:pPr>
            <a:r>
              <a:rPr lang="en-US" kern="100" dirty="0">
                <a:solidFill>
                  <a:srgbClr val="164194"/>
                </a:solidFill>
                <a:ea typeface="+mj-ea"/>
                <a:cs typeface="Times New Roman" panose="02020603050405020304" pitchFamily="18" charset="0"/>
              </a:rPr>
              <a:t>E.g. NEDs, INEDs and Designated Persons </a:t>
            </a:r>
          </a:p>
          <a:p>
            <a:pPr marL="522288" lvl="2" indent="-342900">
              <a:lnSpc>
                <a:spcPct val="107000"/>
              </a:lnSpc>
            </a:pPr>
            <a:r>
              <a:rPr lang="en-US" kern="100" dirty="0">
                <a:solidFill>
                  <a:srgbClr val="164194"/>
                </a:solidFill>
                <a:ea typeface="+mj-ea"/>
                <a:cs typeface="Times New Roman" panose="02020603050405020304" pitchFamily="18" charset="0"/>
              </a:rPr>
              <a:t>CBI largely shapes its understanding of reasonable steps on </a:t>
            </a:r>
            <a:r>
              <a:rPr lang="en-US" b="1" kern="100" dirty="0">
                <a:solidFill>
                  <a:srgbClr val="164194"/>
                </a:solidFill>
                <a:ea typeface="+mj-ea"/>
                <a:cs typeface="Times New Roman" panose="02020603050405020304" pitchFamily="18" charset="0"/>
              </a:rPr>
              <a:t>proportionality, predictability</a:t>
            </a:r>
            <a:r>
              <a:rPr lang="en-US" kern="100" dirty="0">
                <a:solidFill>
                  <a:srgbClr val="164194"/>
                </a:solidFill>
                <a:ea typeface="+mj-ea"/>
                <a:cs typeface="Times New Roman" panose="02020603050405020304" pitchFamily="18" charset="0"/>
              </a:rPr>
              <a:t> and </a:t>
            </a:r>
            <a:r>
              <a:rPr lang="en-US" b="1" kern="100" dirty="0">
                <a:solidFill>
                  <a:srgbClr val="164194"/>
                </a:solidFill>
                <a:ea typeface="+mj-ea"/>
                <a:cs typeface="Times New Roman" panose="02020603050405020304" pitchFamily="18" charset="0"/>
              </a:rPr>
              <a:t>reasonable</a:t>
            </a:r>
            <a:r>
              <a:rPr lang="en-US" kern="100" dirty="0">
                <a:solidFill>
                  <a:srgbClr val="164194"/>
                </a:solidFill>
                <a:ea typeface="+mj-ea"/>
                <a:cs typeface="Times New Roman" panose="02020603050405020304" pitchFamily="18" charset="0"/>
              </a:rPr>
              <a:t> </a:t>
            </a:r>
            <a:r>
              <a:rPr lang="en-US" b="1" kern="100" dirty="0">
                <a:solidFill>
                  <a:srgbClr val="164194"/>
                </a:solidFill>
                <a:ea typeface="+mj-ea"/>
                <a:cs typeface="Times New Roman" panose="02020603050405020304" pitchFamily="18" charset="0"/>
              </a:rPr>
              <a:t>expectations</a:t>
            </a:r>
            <a:r>
              <a:rPr lang="en-US" kern="100" dirty="0">
                <a:solidFill>
                  <a:srgbClr val="164194"/>
                </a:solidFill>
                <a:ea typeface="+mj-ea"/>
                <a:cs typeface="Times New Roman" panose="02020603050405020304" pitchFamily="18" charset="0"/>
              </a:rPr>
              <a:t>.</a:t>
            </a:r>
          </a:p>
          <a:p>
            <a:pPr lvl="2" indent="0">
              <a:lnSpc>
                <a:spcPct val="107000"/>
              </a:lnSpc>
              <a:buNone/>
            </a:pPr>
            <a:endParaRPr lang="en-US" sz="1600" i="1" kern="100" dirty="0">
              <a:solidFill>
                <a:srgbClr val="164194"/>
              </a:solidFill>
              <a:ea typeface="+mj-ea"/>
              <a:cs typeface="Times New Roman" panose="02020603050405020304" pitchFamily="18" charset="0"/>
            </a:endParaRPr>
          </a:p>
          <a:p>
            <a:pPr lvl="2" indent="0">
              <a:lnSpc>
                <a:spcPct val="107000"/>
              </a:lnSpc>
              <a:buNone/>
            </a:pPr>
            <a:r>
              <a:rPr lang="en-US" sz="1600" i="1" kern="100" dirty="0">
                <a:solidFill>
                  <a:srgbClr val="164194"/>
                </a:solidFill>
                <a:ea typeface="+mj-ea"/>
                <a:cs typeface="Times New Roman" panose="02020603050405020304" pitchFamily="18" charset="0"/>
              </a:rPr>
              <a:t>Reasonableness is measured on…</a:t>
            </a:r>
          </a:p>
          <a:p>
            <a:endParaRPr lang="en-US" dirty="0"/>
          </a:p>
          <a:p>
            <a:r>
              <a:rPr lang="en-US" dirty="0"/>
              <a:t>	</a:t>
            </a:r>
            <a:endParaRPr lang="en-IE" dirty="0"/>
          </a:p>
        </p:txBody>
      </p:sp>
      <p:sp>
        <p:nvSpPr>
          <p:cNvPr id="4" name="Oval 3">
            <a:extLst>
              <a:ext uri="{FF2B5EF4-FFF2-40B4-BE49-F238E27FC236}">
                <a16:creationId xmlns:a16="http://schemas.microsoft.com/office/drawing/2014/main" id="{B0CE3FFD-C6EE-27BE-E838-4745B326374A}"/>
              </a:ext>
            </a:extLst>
          </p:cNvPr>
          <p:cNvSpPr/>
          <p:nvPr/>
        </p:nvSpPr>
        <p:spPr>
          <a:xfrm>
            <a:off x="407989" y="3601276"/>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Nature of business of RFSP</a:t>
            </a:r>
            <a:endParaRPr lang="en-IE" sz="1200" b="1" dirty="0"/>
          </a:p>
        </p:txBody>
      </p:sp>
      <p:sp>
        <p:nvSpPr>
          <p:cNvPr id="5" name="Oval 4">
            <a:extLst>
              <a:ext uri="{FF2B5EF4-FFF2-40B4-BE49-F238E27FC236}">
                <a16:creationId xmlns:a16="http://schemas.microsoft.com/office/drawing/2014/main" id="{7DF293CE-6A9F-54D2-FF3B-B155D6B48FEE}"/>
              </a:ext>
            </a:extLst>
          </p:cNvPr>
          <p:cNvSpPr/>
          <p:nvPr/>
        </p:nvSpPr>
        <p:spPr>
          <a:xfrm>
            <a:off x="3277160" y="3601277"/>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Functions of person in relation to RFSP (level of experience and knowledge expected)</a:t>
            </a:r>
            <a:endParaRPr lang="en-IE" sz="1200" b="1" dirty="0"/>
          </a:p>
        </p:txBody>
      </p:sp>
      <p:sp>
        <p:nvSpPr>
          <p:cNvPr id="6" name="Oval 5">
            <a:extLst>
              <a:ext uri="{FF2B5EF4-FFF2-40B4-BE49-F238E27FC236}">
                <a16:creationId xmlns:a16="http://schemas.microsoft.com/office/drawing/2014/main" id="{0A2F8189-B47C-6901-6968-65522F39C124}"/>
              </a:ext>
            </a:extLst>
          </p:cNvPr>
          <p:cNvSpPr/>
          <p:nvPr/>
        </p:nvSpPr>
        <p:spPr>
          <a:xfrm>
            <a:off x="6146332" y="3601278"/>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Existence of appropriate and effective risk and management systems </a:t>
            </a:r>
            <a:endParaRPr lang="en-IE" sz="1200" b="1"/>
          </a:p>
        </p:txBody>
      </p:sp>
      <p:sp>
        <p:nvSpPr>
          <p:cNvPr id="7" name="Oval 6">
            <a:extLst>
              <a:ext uri="{FF2B5EF4-FFF2-40B4-BE49-F238E27FC236}">
                <a16:creationId xmlns:a16="http://schemas.microsoft.com/office/drawing/2014/main" id="{34EED02F-4C29-92D1-7E64-30FF27C7CF2F}"/>
              </a:ext>
            </a:extLst>
          </p:cNvPr>
          <p:cNvSpPr/>
          <p:nvPr/>
        </p:nvSpPr>
        <p:spPr>
          <a:xfrm>
            <a:off x="9129979" y="3601275"/>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Effective oversight of delegated responsibilities</a:t>
            </a:r>
            <a:endParaRPr lang="en-IE" sz="1200" b="1" dirty="0"/>
          </a:p>
        </p:txBody>
      </p:sp>
      <p:sp>
        <p:nvSpPr>
          <p:cNvPr id="8" name="Oval 7">
            <a:extLst>
              <a:ext uri="{FF2B5EF4-FFF2-40B4-BE49-F238E27FC236}">
                <a16:creationId xmlns:a16="http://schemas.microsoft.com/office/drawing/2014/main" id="{6C56D09E-DD99-9FED-A5A8-7D62A333F1E5}"/>
              </a:ext>
            </a:extLst>
          </p:cNvPr>
          <p:cNvSpPr/>
          <p:nvPr/>
        </p:nvSpPr>
        <p:spPr>
          <a:xfrm>
            <a:off x="6096000" y="3601275"/>
            <a:ext cx="2342508" cy="20137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Existence of appropriate and effective risk and management systems </a:t>
            </a:r>
            <a:endParaRPr lang="en-IE" sz="1200" b="1" dirty="0"/>
          </a:p>
        </p:txBody>
      </p:sp>
    </p:spTree>
    <p:extLst>
      <p:ext uri="{BB962C8B-B14F-4D97-AF65-F5344CB8AC3E}">
        <p14:creationId xmlns:p14="http://schemas.microsoft.com/office/powerpoint/2010/main" val="27270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8C35-8D8F-E8CD-F344-4D5B9D3ACCEA}"/>
              </a:ext>
            </a:extLst>
          </p:cNvPr>
          <p:cNvSpPr>
            <a:spLocks noGrp="1"/>
          </p:cNvSpPr>
          <p:nvPr>
            <p:ph type="title"/>
          </p:nvPr>
        </p:nvSpPr>
        <p:spPr/>
        <p:txBody>
          <a:bodyPr/>
          <a:lstStyle/>
          <a:p>
            <a:r>
              <a:rPr lang="en-IN" altLang="en-US" dirty="0"/>
              <a:t>Agenda</a:t>
            </a:r>
            <a:endParaRPr lang="en-US" dirty="0">
              <a:solidFill>
                <a:srgbClr val="FF0000"/>
              </a:solidFill>
            </a:endParaRPr>
          </a:p>
        </p:txBody>
      </p:sp>
      <p:sp>
        <p:nvSpPr>
          <p:cNvPr id="3" name="Textplatzhalter 2"/>
          <p:cNvSpPr>
            <a:spLocks noGrp="1"/>
          </p:cNvSpPr>
          <p:nvPr>
            <p:ph idx="1"/>
          </p:nvPr>
        </p:nvSpPr>
        <p:spPr>
          <a:xfrm>
            <a:off x="407989" y="1253331"/>
            <a:ext cx="11358609" cy="4351338"/>
          </a:xfrm>
        </p:spPr>
        <p:txBody>
          <a:bodyPr/>
          <a:lstStyle/>
          <a:p>
            <a:pPr marL="285750" indent="-285750">
              <a:buClr>
                <a:schemeClr val="tx2"/>
              </a:buClr>
              <a:buFont typeface="Arial" panose="020B0604020202020204" pitchFamily="34" charset="0"/>
              <a:buChar char="•"/>
            </a:pPr>
            <a:r>
              <a:rPr lang="en-US" dirty="0">
                <a:solidFill>
                  <a:schemeClr val="tx2"/>
                </a:solidFill>
              </a:rPr>
              <a:t>WHAT</a:t>
            </a:r>
            <a:r>
              <a:rPr lang="en-US" b="0" dirty="0"/>
              <a:t> </a:t>
            </a:r>
            <a:r>
              <a:rPr lang="en-US" sz="1400" b="0" dirty="0">
                <a:solidFill>
                  <a:srgbClr val="164194"/>
                </a:solidFill>
              </a:rPr>
              <a:t>– What is it? An overview of the Individual Accountability Framework Act 2023?</a:t>
            </a:r>
          </a:p>
          <a:p>
            <a:pPr marL="285750" indent="-285750">
              <a:buClr>
                <a:schemeClr val="tx2"/>
              </a:buClr>
              <a:buFont typeface="Arial" panose="020B0604020202020204" pitchFamily="34" charset="0"/>
              <a:buChar char="•"/>
            </a:pPr>
            <a:r>
              <a:rPr lang="en-US" sz="1400" dirty="0">
                <a:solidFill>
                  <a:schemeClr val="tx2"/>
                </a:solidFill>
              </a:rPr>
              <a:t>WHY</a:t>
            </a:r>
            <a:r>
              <a:rPr lang="en-US" sz="1400" b="0" dirty="0"/>
              <a:t> </a:t>
            </a:r>
            <a:r>
              <a:rPr lang="en-US" sz="1400" b="0" dirty="0">
                <a:solidFill>
                  <a:srgbClr val="164194"/>
                </a:solidFill>
              </a:rPr>
              <a:t>– Why do we need it?</a:t>
            </a:r>
          </a:p>
          <a:p>
            <a:pPr marL="285750" indent="-285750">
              <a:buClr>
                <a:schemeClr val="tx2"/>
              </a:buClr>
              <a:buFont typeface="Arial" panose="020B0604020202020204" pitchFamily="34" charset="0"/>
              <a:buChar char="•"/>
            </a:pPr>
            <a:r>
              <a:rPr lang="en-US" dirty="0">
                <a:solidFill>
                  <a:schemeClr val="tx2"/>
                </a:solidFill>
              </a:rPr>
              <a:t>WHO</a:t>
            </a:r>
            <a:r>
              <a:rPr lang="en-US" b="0" dirty="0"/>
              <a:t> </a:t>
            </a:r>
            <a:r>
              <a:rPr lang="en-US" sz="1400" b="0" dirty="0">
                <a:solidFill>
                  <a:srgbClr val="164194"/>
                </a:solidFill>
              </a:rPr>
              <a:t>– Who does it apply to / Who is Impacted?</a:t>
            </a:r>
          </a:p>
          <a:p>
            <a:pPr marL="285750" indent="-285750">
              <a:buClr>
                <a:schemeClr val="tx2"/>
              </a:buClr>
              <a:buFont typeface="Arial" panose="020B0604020202020204" pitchFamily="34" charset="0"/>
              <a:buChar char="•"/>
            </a:pPr>
            <a:r>
              <a:rPr lang="en-US" dirty="0">
                <a:solidFill>
                  <a:schemeClr val="tx2"/>
                </a:solidFill>
              </a:rPr>
              <a:t>WHEN</a:t>
            </a:r>
            <a:r>
              <a:rPr lang="en-US" b="0" dirty="0"/>
              <a:t> </a:t>
            </a:r>
            <a:r>
              <a:rPr lang="en-US" sz="1400" b="0" dirty="0">
                <a:solidFill>
                  <a:srgbClr val="164194"/>
                </a:solidFill>
              </a:rPr>
              <a:t>– When does this apply?</a:t>
            </a:r>
          </a:p>
          <a:p>
            <a:pPr marL="285750" indent="-285750">
              <a:buClr>
                <a:schemeClr val="tx2"/>
              </a:buClr>
              <a:buFont typeface="Arial" panose="020B0604020202020204" pitchFamily="34" charset="0"/>
              <a:buChar char="•"/>
            </a:pPr>
            <a:r>
              <a:rPr lang="en-US" dirty="0">
                <a:solidFill>
                  <a:schemeClr val="tx2"/>
                </a:solidFill>
              </a:rPr>
              <a:t>WHERE</a:t>
            </a:r>
            <a:r>
              <a:rPr lang="en-US" b="0" dirty="0"/>
              <a:t> </a:t>
            </a:r>
            <a:r>
              <a:rPr lang="en-US" sz="1400" b="0" dirty="0">
                <a:solidFill>
                  <a:srgbClr val="164194"/>
                </a:solidFill>
              </a:rPr>
              <a:t>– Where else is this being done?</a:t>
            </a:r>
          </a:p>
          <a:p>
            <a:pPr marL="285750" indent="-285750">
              <a:buClr>
                <a:schemeClr val="tx2"/>
              </a:buClr>
              <a:buFont typeface="Arial" panose="020B0604020202020204" pitchFamily="34" charset="0"/>
              <a:buChar char="•"/>
            </a:pPr>
            <a:r>
              <a:rPr lang="en-US" dirty="0">
                <a:solidFill>
                  <a:schemeClr val="tx2"/>
                </a:solidFill>
              </a:rPr>
              <a:t>Conduct Standards</a:t>
            </a:r>
          </a:p>
          <a:p>
            <a:pPr marL="819150" lvl="4" indent="-285750">
              <a:lnSpc>
                <a:spcPct val="150000"/>
              </a:lnSpc>
            </a:pPr>
            <a:r>
              <a:rPr lang="en-US" b="1" dirty="0">
                <a:solidFill>
                  <a:schemeClr val="tx2"/>
                </a:solidFill>
              </a:rPr>
              <a:t>Level 1</a:t>
            </a:r>
            <a:r>
              <a:rPr lang="en-US" b="0" dirty="0"/>
              <a:t> </a:t>
            </a:r>
            <a:r>
              <a:rPr lang="en-US" dirty="0">
                <a:solidFill>
                  <a:srgbClr val="164194"/>
                </a:solidFill>
              </a:rPr>
              <a:t>- Business Standards</a:t>
            </a:r>
          </a:p>
          <a:p>
            <a:pPr marL="819150" lvl="4" indent="-285750">
              <a:lnSpc>
                <a:spcPct val="150000"/>
              </a:lnSpc>
            </a:pPr>
            <a:r>
              <a:rPr lang="en-US" b="1" dirty="0">
                <a:solidFill>
                  <a:schemeClr val="tx2"/>
                </a:solidFill>
              </a:rPr>
              <a:t>Level 2</a:t>
            </a:r>
            <a:r>
              <a:rPr lang="en-US" b="0" dirty="0"/>
              <a:t> </a:t>
            </a:r>
            <a:r>
              <a:rPr lang="en-US" dirty="0">
                <a:solidFill>
                  <a:srgbClr val="164194"/>
                </a:solidFill>
              </a:rPr>
              <a:t>– Common Conduct Standards</a:t>
            </a:r>
          </a:p>
          <a:p>
            <a:pPr marL="819150" lvl="4" indent="-285750">
              <a:lnSpc>
                <a:spcPct val="150000"/>
              </a:lnSpc>
            </a:pPr>
            <a:r>
              <a:rPr lang="en-US" b="1" dirty="0">
                <a:solidFill>
                  <a:schemeClr val="tx2"/>
                </a:solidFill>
              </a:rPr>
              <a:t>Level 3</a:t>
            </a:r>
            <a:r>
              <a:rPr lang="en-US" b="0" dirty="0"/>
              <a:t> </a:t>
            </a:r>
            <a:r>
              <a:rPr lang="en-US" dirty="0">
                <a:solidFill>
                  <a:srgbClr val="164194"/>
                </a:solidFill>
              </a:rPr>
              <a:t>– Additional Conduct Standards</a:t>
            </a:r>
          </a:p>
          <a:p>
            <a:pPr marL="819150" lvl="4" indent="-285750">
              <a:lnSpc>
                <a:spcPct val="150000"/>
              </a:lnSpc>
            </a:pPr>
            <a:r>
              <a:rPr lang="en-US" dirty="0">
                <a:solidFill>
                  <a:srgbClr val="164194"/>
                </a:solidFill>
              </a:rPr>
              <a:t>Reasonable Steps</a:t>
            </a:r>
          </a:p>
          <a:p>
            <a:pPr marL="285750" indent="-285750">
              <a:buClr>
                <a:schemeClr val="tx2"/>
              </a:buClr>
              <a:buFont typeface="Arial" panose="020B0604020202020204" pitchFamily="34" charset="0"/>
              <a:buChar char="•"/>
            </a:pPr>
            <a:r>
              <a:rPr lang="en-US" dirty="0">
                <a:solidFill>
                  <a:schemeClr val="tx2"/>
                </a:solidFill>
              </a:rPr>
              <a:t>Reporting Breaches</a:t>
            </a:r>
          </a:p>
          <a:p>
            <a:pPr marL="285750" indent="-285750">
              <a:buClr>
                <a:schemeClr val="tx2"/>
              </a:buClr>
              <a:buFont typeface="Arial" panose="020B0604020202020204" pitchFamily="34" charset="0"/>
              <a:buChar char="•"/>
            </a:pPr>
            <a:r>
              <a:rPr lang="en-US" dirty="0">
                <a:solidFill>
                  <a:schemeClr val="tx2"/>
                </a:solidFill>
              </a:rPr>
              <a:t>What do we do next?</a:t>
            </a:r>
          </a:p>
          <a:p>
            <a:pPr marL="285750" indent="-285750">
              <a:buClr>
                <a:schemeClr val="tx2"/>
              </a:buClr>
              <a:buFont typeface="Arial" panose="020B0604020202020204" pitchFamily="34" charset="0"/>
              <a:buChar char="•"/>
            </a:pPr>
            <a:r>
              <a:rPr lang="en-US" dirty="0">
                <a:solidFill>
                  <a:schemeClr val="tx2"/>
                </a:solidFill>
              </a:rPr>
              <a:t>Summary</a:t>
            </a:r>
          </a:p>
          <a:p>
            <a:pPr marL="285750" indent="-285750">
              <a:buClr>
                <a:schemeClr val="tx2"/>
              </a:buClr>
              <a:buFont typeface="Arial" panose="020B0604020202020204" pitchFamily="34" charset="0"/>
              <a:buChar char="•"/>
            </a:pPr>
            <a:r>
              <a:rPr lang="en-US" dirty="0">
                <a:solidFill>
                  <a:schemeClr val="tx2"/>
                </a:solidFill>
              </a:rPr>
              <a:t>Q&amp;A</a:t>
            </a:r>
          </a:p>
          <a:p>
            <a:pPr marL="285750" indent="-285750">
              <a:buClr>
                <a:schemeClr val="tx2"/>
              </a:buClr>
              <a:buFont typeface="Arial" panose="020B0604020202020204" pitchFamily="34" charset="0"/>
              <a:buChar char="•"/>
            </a:pPr>
            <a:endParaRPr lang="en-US" dirty="0"/>
          </a:p>
          <a:p>
            <a:endParaRPr lang="de-DE" dirty="0"/>
          </a:p>
        </p:txBody>
      </p:sp>
    </p:spTree>
    <p:extLst>
      <p:ext uri="{BB962C8B-B14F-4D97-AF65-F5344CB8AC3E}">
        <p14:creationId xmlns:p14="http://schemas.microsoft.com/office/powerpoint/2010/main" val="673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C9A-CA05-E8C8-B4EB-9523C64B2831}"/>
              </a:ext>
            </a:extLst>
          </p:cNvPr>
          <p:cNvSpPr>
            <a:spLocks noGrp="1"/>
          </p:cNvSpPr>
          <p:nvPr>
            <p:ph type="title"/>
          </p:nvPr>
        </p:nvSpPr>
        <p:spPr/>
        <p:txBody>
          <a:bodyPr/>
          <a:lstStyle/>
          <a:p>
            <a:r>
              <a:rPr lang="en-US" dirty="0"/>
              <a:t>Reasonable Steps</a:t>
            </a:r>
            <a:endParaRPr lang="en-IE" dirty="0"/>
          </a:p>
        </p:txBody>
      </p:sp>
      <p:sp>
        <p:nvSpPr>
          <p:cNvPr id="3" name="Content Placeholder 2">
            <a:extLst>
              <a:ext uri="{FF2B5EF4-FFF2-40B4-BE49-F238E27FC236}">
                <a16:creationId xmlns:a16="http://schemas.microsoft.com/office/drawing/2014/main" id="{068E70A6-B012-02E2-C4C1-44D35BE68C60}"/>
              </a:ext>
            </a:extLst>
          </p:cNvPr>
          <p:cNvSpPr>
            <a:spLocks noGrp="1"/>
          </p:cNvSpPr>
          <p:nvPr>
            <p:ph idx="1"/>
          </p:nvPr>
        </p:nvSpPr>
        <p:spPr>
          <a:xfrm>
            <a:off x="292578" y="1438394"/>
            <a:ext cx="11358609" cy="4351338"/>
          </a:xfrm>
        </p:spPr>
        <p:txBody>
          <a:bodyPr/>
          <a:lstStyle/>
          <a:p>
            <a:pPr marL="400050" indent="-400050">
              <a:buFont typeface="+mj-lt"/>
              <a:buAutoNum type="romanUcPeriod"/>
            </a:pPr>
            <a:r>
              <a:rPr lang="en-US" sz="1600" kern="100" dirty="0">
                <a:solidFill>
                  <a:srgbClr val="164194"/>
                </a:solidFill>
                <a:latin typeface="+mj-lt"/>
                <a:ea typeface="+mj-ea"/>
                <a:cs typeface="+mj-cs"/>
              </a:rPr>
              <a:t>Nature of business – scale and complexity </a:t>
            </a:r>
            <a:r>
              <a:rPr lang="en-US" sz="1400" kern="100" dirty="0">
                <a:solidFill>
                  <a:srgbClr val="164194"/>
                </a:solidFill>
                <a:latin typeface="+mj-lt"/>
                <a:ea typeface="+mj-ea"/>
                <a:cs typeface="+mj-cs"/>
              </a:rPr>
              <a:t>- </a:t>
            </a:r>
            <a:r>
              <a:rPr lang="en-US" sz="1400" b="0" kern="100" dirty="0">
                <a:solidFill>
                  <a:srgbClr val="164194"/>
                </a:solidFill>
                <a:latin typeface="+mj-lt"/>
                <a:ea typeface="+mj-ea"/>
                <a:cs typeface="+mj-cs"/>
              </a:rPr>
              <a:t>Knowledge and qualifications of the individual and previous experience of the individual could reasonably be expected to have</a:t>
            </a:r>
          </a:p>
          <a:p>
            <a:pPr marL="400050" indent="-400050">
              <a:buFont typeface="+mj-lt"/>
              <a:buAutoNum type="romanUcPeriod" startAt="3"/>
            </a:pPr>
            <a:r>
              <a:rPr lang="en-US" sz="1600" dirty="0">
                <a:solidFill>
                  <a:srgbClr val="164194"/>
                </a:solidFill>
              </a:rPr>
              <a:t>Management of delegated oversight by individual </a:t>
            </a:r>
            <a:r>
              <a:rPr lang="en-US" sz="1400" b="0" dirty="0">
                <a:solidFill>
                  <a:srgbClr val="164194"/>
                </a:solidFill>
              </a:rPr>
              <a:t>- Did the individual who delegated activities ensure there were adequate    procedures in place to and sufficient resources to remedy potential problems. Had relevant safeguards in place to prevent customer rights being infringed</a:t>
            </a:r>
            <a:endParaRPr lang="en-IE" sz="1400" b="0" dirty="0">
              <a:solidFill>
                <a:srgbClr val="164194"/>
              </a:solidFill>
            </a:endParaRPr>
          </a:p>
          <a:p>
            <a:pPr marL="400050" indent="-400050">
              <a:buAutoNum type="romanUcPeriod" startAt="3"/>
            </a:pPr>
            <a:r>
              <a:rPr lang="en-US" sz="1600" dirty="0">
                <a:solidFill>
                  <a:srgbClr val="164194"/>
                </a:solidFill>
              </a:rPr>
              <a:t>Circumstances of operating environment </a:t>
            </a:r>
            <a:r>
              <a:rPr lang="en-US" sz="1400" dirty="0">
                <a:solidFill>
                  <a:srgbClr val="164194"/>
                </a:solidFill>
              </a:rPr>
              <a:t>- </a:t>
            </a:r>
            <a:r>
              <a:rPr lang="en-US" sz="1400" b="0" kern="1200" dirty="0">
                <a:solidFill>
                  <a:srgbClr val="164194"/>
                </a:solidFill>
                <a:latin typeface="+mn-lt"/>
                <a:ea typeface="+mn-ea"/>
                <a:cs typeface="+mn-cs"/>
              </a:rPr>
              <a:t>Presence of appropriate systems including compliance, risk and governance management applications, how effectively the individual assessed and monitored the adequacy of such systems in place</a:t>
            </a:r>
          </a:p>
          <a:p>
            <a:pPr marL="400050" indent="-400050">
              <a:buFont typeface="Arial" panose="020B0604020202020204" pitchFamily="34" charset="0"/>
              <a:buAutoNum type="romanUcPeriod" startAt="3"/>
            </a:pPr>
            <a:r>
              <a:rPr lang="en-US" sz="1600" kern="1200" dirty="0">
                <a:solidFill>
                  <a:srgbClr val="164194"/>
                </a:solidFill>
                <a:latin typeface="+mn-lt"/>
                <a:ea typeface="+mn-ea"/>
                <a:cs typeface="+mn-cs"/>
              </a:rPr>
              <a:t>Lines of reporting </a:t>
            </a:r>
            <a:r>
              <a:rPr lang="en-US" sz="1600" b="0" kern="1200" dirty="0">
                <a:solidFill>
                  <a:srgbClr val="164194"/>
                </a:solidFill>
                <a:latin typeface="+mn-lt"/>
                <a:ea typeface="+mn-ea"/>
                <a:cs typeface="+mn-cs"/>
              </a:rPr>
              <a:t>- </a:t>
            </a:r>
            <a:r>
              <a:rPr lang="en-US" sz="1400" b="0" kern="1200" dirty="0">
                <a:solidFill>
                  <a:srgbClr val="164194"/>
                </a:solidFill>
                <a:latin typeface="+mn-lt"/>
                <a:ea typeface="+mn-ea"/>
                <a:cs typeface="+mn-cs"/>
              </a:rPr>
              <a:t>Were clear reporting obligations set up as appropriate, an example is ‘matrix management’ </a:t>
            </a:r>
          </a:p>
          <a:p>
            <a:pPr marL="400050" indent="-400050">
              <a:buFont typeface="Arial" panose="020B0604020202020204" pitchFamily="34" charset="0"/>
              <a:buAutoNum type="romanUcPeriod" startAt="3"/>
            </a:pPr>
            <a:endParaRPr lang="en-US" sz="1600" b="0" dirty="0">
              <a:solidFill>
                <a:srgbClr val="164194"/>
              </a:solidFill>
            </a:endParaRPr>
          </a:p>
          <a:p>
            <a:pPr marL="355600" lvl="4" indent="0">
              <a:lnSpc>
                <a:spcPct val="150000"/>
              </a:lnSpc>
              <a:buNone/>
            </a:pPr>
            <a:r>
              <a:rPr lang="en-US" sz="1600" b="1" u="sng" kern="1200" dirty="0">
                <a:solidFill>
                  <a:srgbClr val="164194"/>
                </a:solidFill>
                <a:latin typeface="+mn-lt"/>
                <a:ea typeface="+mn-ea"/>
                <a:cs typeface="+mn-cs"/>
              </a:rPr>
              <a:t>To note:</a:t>
            </a:r>
          </a:p>
          <a:p>
            <a:pPr marL="355600" lvl="4" indent="0">
              <a:lnSpc>
                <a:spcPct val="150000"/>
              </a:lnSpc>
              <a:buNone/>
            </a:pPr>
            <a:r>
              <a:rPr lang="en-US" dirty="0">
                <a:solidFill>
                  <a:srgbClr val="164194"/>
                </a:solidFill>
              </a:rPr>
              <a:t>The standards of reasonableness will differ for NEDs and INEDs as their responsibilities for managing a firm’s business vary to that of executive directors. INED’s standards will be measured on non-executive oversight functions. </a:t>
            </a:r>
            <a:endParaRPr lang="en-IE" kern="1200" dirty="0">
              <a:solidFill>
                <a:srgbClr val="164194"/>
              </a:solidFill>
              <a:latin typeface="+mn-lt"/>
              <a:ea typeface="+mn-ea"/>
              <a:cs typeface="+mn-cs"/>
            </a:endParaRPr>
          </a:p>
          <a:p>
            <a:pPr marL="400050" indent="-400050">
              <a:buFont typeface="Arial" panose="020B0604020202020204" pitchFamily="34" charset="0"/>
              <a:buAutoNum type="romanLcParenBoth" startAt="3"/>
            </a:pPr>
            <a:endParaRPr lang="en-IE" sz="1400" kern="1200" dirty="0">
              <a:solidFill>
                <a:srgbClr val="164194"/>
              </a:solidFill>
              <a:latin typeface="+mn-lt"/>
              <a:ea typeface="+mn-ea"/>
              <a:cs typeface="+mn-cs"/>
            </a:endParaRPr>
          </a:p>
          <a:p>
            <a:endParaRPr lang="en-IE" sz="1400" b="0" kern="1200" dirty="0">
              <a:solidFill>
                <a:srgbClr val="164194"/>
              </a:solidFill>
              <a:latin typeface="+mn-lt"/>
              <a:ea typeface="+mn-ea"/>
              <a:cs typeface="+mn-cs"/>
            </a:endParaRPr>
          </a:p>
          <a:p>
            <a:endParaRPr lang="en-IE" sz="1400" dirty="0">
              <a:solidFill>
                <a:srgbClr val="164194"/>
              </a:solidFill>
            </a:endParaRPr>
          </a:p>
          <a:p>
            <a:endParaRPr lang="en-IE" sz="1400" kern="1200" dirty="0">
              <a:solidFill>
                <a:srgbClr val="164194"/>
              </a:solidFill>
              <a:latin typeface="+mn-lt"/>
              <a:ea typeface="+mn-ea"/>
              <a:cs typeface="+mn-cs"/>
            </a:endParaRPr>
          </a:p>
          <a:p>
            <a:pPr marL="400050" indent="-400050">
              <a:buAutoNum type="romanLcParenBoth"/>
            </a:pPr>
            <a:endParaRPr lang="en-IE" sz="1400" b="0" kern="100" dirty="0">
              <a:solidFill>
                <a:srgbClr val="164194"/>
              </a:solidFill>
              <a:latin typeface="+mj-lt"/>
              <a:ea typeface="+mj-ea"/>
              <a:cs typeface="+mj-cs"/>
            </a:endParaRPr>
          </a:p>
          <a:p>
            <a:endParaRPr lang="en-IE" sz="1400" kern="100" dirty="0">
              <a:solidFill>
                <a:srgbClr val="164194"/>
              </a:solidFill>
              <a:latin typeface="+mj-lt"/>
              <a:ea typeface="+mj-ea"/>
              <a:cs typeface="+mj-cs"/>
            </a:endParaRPr>
          </a:p>
          <a:p>
            <a:endParaRPr lang="en-IE" dirty="0"/>
          </a:p>
        </p:txBody>
      </p:sp>
    </p:spTree>
    <p:extLst>
      <p:ext uri="{BB962C8B-B14F-4D97-AF65-F5344CB8AC3E}">
        <p14:creationId xmlns:p14="http://schemas.microsoft.com/office/powerpoint/2010/main" val="253937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53960C-A961-351B-F574-8DB89DC42E1F}"/>
              </a:ext>
            </a:extLst>
          </p:cNvPr>
          <p:cNvSpPr>
            <a:spLocks noGrp="1"/>
          </p:cNvSpPr>
          <p:nvPr>
            <p:ph type="title"/>
          </p:nvPr>
        </p:nvSpPr>
        <p:spPr>
          <a:xfrm>
            <a:off x="407988" y="958680"/>
            <a:ext cx="6199642" cy="4940636"/>
          </a:xfrm>
        </p:spPr>
        <p:txBody>
          <a:bodyPr/>
          <a:lstStyle/>
          <a:p>
            <a:br>
              <a:rPr lang="en-US" dirty="0"/>
            </a:br>
            <a:br>
              <a:rPr lang="en-US" dirty="0"/>
            </a:br>
            <a:br>
              <a:rPr lang="en-US" dirty="0"/>
            </a:br>
            <a:r>
              <a:rPr lang="en-US" dirty="0"/>
              <a:t>Reporting Breaches</a:t>
            </a:r>
          </a:p>
        </p:txBody>
      </p:sp>
      <p:pic>
        <p:nvPicPr>
          <p:cNvPr id="13" name="Picture Placeholder 12">
            <a:extLst>
              <a:ext uri="{FF2B5EF4-FFF2-40B4-BE49-F238E27FC236}">
                <a16:creationId xmlns:a16="http://schemas.microsoft.com/office/drawing/2014/main" id="{EE9413F6-6D34-783D-3540-D77FF8796182}"/>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344" r="19344"/>
          <a:stretch/>
        </p:blipFill>
        <p:spPr/>
      </p:pic>
    </p:spTree>
    <p:extLst>
      <p:ext uri="{BB962C8B-B14F-4D97-AF65-F5344CB8AC3E}">
        <p14:creationId xmlns:p14="http://schemas.microsoft.com/office/powerpoint/2010/main" val="30518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4BCC-DC50-D871-2047-1323665419E1}"/>
              </a:ext>
            </a:extLst>
          </p:cNvPr>
          <p:cNvSpPr>
            <a:spLocks noGrp="1"/>
          </p:cNvSpPr>
          <p:nvPr>
            <p:ph type="title"/>
          </p:nvPr>
        </p:nvSpPr>
        <p:spPr>
          <a:xfrm>
            <a:off x="552368" y="-217133"/>
            <a:ext cx="8833982" cy="1036506"/>
          </a:xfrm>
        </p:spPr>
        <p:txBody>
          <a:bodyPr/>
          <a:lstStyle/>
          <a:p>
            <a:r>
              <a:rPr lang="en-US" dirty="0"/>
              <a:t>Reporting of Conduct Standard Breaches</a:t>
            </a:r>
            <a:endParaRPr lang="en-IE" dirty="0"/>
          </a:p>
        </p:txBody>
      </p:sp>
      <p:sp>
        <p:nvSpPr>
          <p:cNvPr id="3" name="Content Placeholder 2">
            <a:extLst>
              <a:ext uri="{FF2B5EF4-FFF2-40B4-BE49-F238E27FC236}">
                <a16:creationId xmlns:a16="http://schemas.microsoft.com/office/drawing/2014/main" id="{789DDD32-6A82-7140-EC4D-D9C53215585E}"/>
              </a:ext>
            </a:extLst>
          </p:cNvPr>
          <p:cNvSpPr>
            <a:spLocks noGrp="1"/>
          </p:cNvSpPr>
          <p:nvPr>
            <p:ph idx="1"/>
          </p:nvPr>
        </p:nvSpPr>
        <p:spPr>
          <a:xfrm>
            <a:off x="266797" y="1161277"/>
            <a:ext cx="11517214" cy="4877350"/>
          </a:xfrm>
        </p:spPr>
        <p:txBody>
          <a:bodyPr/>
          <a:lstStyle/>
          <a:p>
            <a:pPr lvl="2" indent="0">
              <a:lnSpc>
                <a:spcPct val="107000"/>
              </a:lnSpc>
              <a:buNone/>
            </a:pPr>
            <a:r>
              <a:rPr lang="en-IE" sz="1600" b="1" kern="100" dirty="0">
                <a:solidFill>
                  <a:srgbClr val="164194"/>
                </a:solidFill>
                <a:ea typeface="+mj-ea"/>
                <a:cs typeface="+mj-cs"/>
              </a:rPr>
              <a:t>What constitutes a Conduct Standard breach?</a:t>
            </a:r>
          </a:p>
          <a:p>
            <a:pPr lvl="2" indent="0">
              <a:lnSpc>
                <a:spcPct val="107000"/>
              </a:lnSpc>
              <a:buNone/>
            </a:pPr>
            <a:r>
              <a:rPr lang="en-IE" kern="100" dirty="0">
                <a:solidFill>
                  <a:srgbClr val="164194"/>
                </a:solidFill>
                <a:ea typeface="+mj-ea"/>
                <a:cs typeface="+mj-cs"/>
              </a:rPr>
              <a:t>- Any ‘disciplinary action*’, the nature of which concerns a breach of F&amp;P compliance, Common Conduct Standard or Additional Conduct Standard of a PCF/CF individual, must be reported to the CBI.</a:t>
            </a:r>
          </a:p>
          <a:p>
            <a:pPr lvl="2" indent="0">
              <a:lnSpc>
                <a:spcPct val="107000"/>
              </a:lnSpc>
              <a:buNone/>
            </a:pPr>
            <a:endParaRPr lang="en-IE" sz="1600" kern="100" dirty="0">
              <a:solidFill>
                <a:srgbClr val="164194"/>
              </a:solidFill>
              <a:ea typeface="+mj-ea"/>
              <a:cs typeface="+mj-cs"/>
            </a:endParaRPr>
          </a:p>
          <a:p>
            <a:pPr lvl="2" indent="0">
              <a:lnSpc>
                <a:spcPct val="107000"/>
              </a:lnSpc>
              <a:buNone/>
            </a:pPr>
            <a:r>
              <a:rPr lang="en-IE" sz="1600" b="1" kern="100" dirty="0">
                <a:solidFill>
                  <a:srgbClr val="164194"/>
                </a:solidFill>
                <a:ea typeface="+mj-ea"/>
                <a:cs typeface="+mj-cs"/>
              </a:rPr>
              <a:t>When should reports be issued?</a:t>
            </a:r>
          </a:p>
          <a:p>
            <a:pPr lvl="2" indent="0">
              <a:lnSpc>
                <a:spcPct val="107000"/>
              </a:lnSpc>
              <a:buNone/>
            </a:pPr>
            <a:r>
              <a:rPr lang="en-IE" kern="100" dirty="0">
                <a:solidFill>
                  <a:srgbClr val="164194"/>
                </a:solidFill>
                <a:ea typeface="+mj-ea"/>
                <a:cs typeface="+mj-cs"/>
              </a:rPr>
              <a:t>As soon as practicable, within </a:t>
            </a:r>
            <a:r>
              <a:rPr lang="en-IE" u="sng" kern="100" dirty="0">
                <a:solidFill>
                  <a:srgbClr val="164194"/>
                </a:solidFill>
                <a:ea typeface="+mj-ea"/>
                <a:cs typeface="+mj-cs"/>
              </a:rPr>
              <a:t>5 business days</a:t>
            </a:r>
          </a:p>
          <a:p>
            <a:pPr lvl="2" indent="0">
              <a:lnSpc>
                <a:spcPct val="107000"/>
              </a:lnSpc>
              <a:buNone/>
            </a:pPr>
            <a:endParaRPr lang="en-IE" sz="1700" b="1" kern="100" dirty="0">
              <a:solidFill>
                <a:srgbClr val="164194"/>
              </a:solidFill>
              <a:latin typeface="Calibri" panose="020F0502020204030204" pitchFamily="34" charset="0"/>
              <a:ea typeface="+mj-ea"/>
              <a:cs typeface="Times New Roman" panose="02020603050405020304" pitchFamily="18" charset="0"/>
            </a:endParaRPr>
          </a:p>
          <a:p>
            <a:pPr lvl="2" indent="0">
              <a:lnSpc>
                <a:spcPct val="107000"/>
              </a:lnSpc>
              <a:buNone/>
            </a:pPr>
            <a:r>
              <a:rPr lang="en-IE" sz="1600" b="1" kern="100" dirty="0">
                <a:solidFill>
                  <a:srgbClr val="164194"/>
                </a:solidFill>
                <a:ea typeface="+mj-ea"/>
                <a:cs typeface="+mj-cs"/>
              </a:rPr>
              <a:t>What should the report comprise of?</a:t>
            </a:r>
          </a:p>
          <a:p>
            <a:pPr marL="400050" lvl="2" indent="-400050">
              <a:spcBef>
                <a:spcPts val="1200"/>
              </a:spcBef>
              <a:buFont typeface="+mj-lt"/>
              <a:buAutoNum type="romanUcPeriod"/>
            </a:pPr>
            <a:r>
              <a:rPr lang="en-IE" kern="100" dirty="0">
                <a:solidFill>
                  <a:srgbClr val="164194"/>
                </a:solidFill>
                <a:ea typeface="+mj-ea"/>
                <a:cs typeface="+mj-cs"/>
              </a:rPr>
              <a:t>Details about the individual who has committed the breach; </a:t>
            </a:r>
          </a:p>
          <a:p>
            <a:pPr marL="400050" lvl="2" indent="-400050">
              <a:spcBef>
                <a:spcPts val="1200"/>
              </a:spcBef>
              <a:buFont typeface="+mj-lt"/>
              <a:buAutoNum type="romanUcPeriod"/>
            </a:pPr>
            <a:r>
              <a:rPr lang="en-IE" kern="100" dirty="0">
                <a:solidFill>
                  <a:srgbClr val="164194"/>
                </a:solidFill>
                <a:ea typeface="+mj-ea"/>
                <a:cs typeface="+mj-cs"/>
              </a:rPr>
              <a:t>Details about what Conduct Standard has been breached; and</a:t>
            </a:r>
          </a:p>
          <a:p>
            <a:pPr marL="400050" lvl="2" indent="-400050">
              <a:spcBef>
                <a:spcPts val="1200"/>
              </a:spcBef>
              <a:buFont typeface="+mj-lt"/>
              <a:buAutoNum type="romanUcPeriod"/>
            </a:pPr>
            <a:r>
              <a:rPr lang="en-IE" kern="100" dirty="0">
                <a:solidFill>
                  <a:srgbClr val="164194"/>
                </a:solidFill>
                <a:ea typeface="+mj-ea"/>
                <a:cs typeface="+mj-cs"/>
              </a:rPr>
              <a:t>Details about the disciplinary action taken (e.g. formal written warning, suspension or dismissal, reduction or recovery of remuneration).</a:t>
            </a:r>
          </a:p>
          <a:p>
            <a:pPr marL="400050" lvl="2" indent="-400050">
              <a:spcBef>
                <a:spcPts val="1200"/>
              </a:spcBef>
              <a:buFont typeface="+mj-lt"/>
              <a:buAutoNum type="romanUcPeriod"/>
            </a:pPr>
            <a:endParaRPr lang="en-IE" dirty="0"/>
          </a:p>
          <a:p>
            <a:r>
              <a:rPr lang="en-IE" dirty="0">
                <a:solidFill>
                  <a:schemeClr val="tx2"/>
                </a:solidFill>
              </a:rPr>
              <a:t>*Disciplinary action can be interpreted as any formal written warning given to a person or relate to the suspension or dismissal of a person</a:t>
            </a:r>
            <a:r>
              <a:rPr lang="en-IE" dirty="0"/>
              <a:t>.</a:t>
            </a:r>
          </a:p>
        </p:txBody>
      </p:sp>
    </p:spTree>
    <p:extLst>
      <p:ext uri="{BB962C8B-B14F-4D97-AF65-F5344CB8AC3E}">
        <p14:creationId xmlns:p14="http://schemas.microsoft.com/office/powerpoint/2010/main" val="220526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8F8C66-B642-CEB6-FF29-3964F4FB0A4F}"/>
              </a:ext>
            </a:extLst>
          </p:cNvPr>
          <p:cNvSpPr>
            <a:spLocks noGrp="1"/>
          </p:cNvSpPr>
          <p:nvPr>
            <p:ph type="title"/>
          </p:nvPr>
        </p:nvSpPr>
        <p:spPr>
          <a:xfrm>
            <a:off x="1405516" y="273108"/>
            <a:ext cx="10352376" cy="1083998"/>
          </a:xfrm>
        </p:spPr>
        <p:txBody>
          <a:bodyPr/>
          <a:lstStyle/>
          <a:p>
            <a:pPr fontAlgn="base">
              <a:lnSpc>
                <a:spcPct val="200000"/>
              </a:lnSpc>
              <a:spcAft>
                <a:spcPts val="1500"/>
              </a:spcAft>
            </a:pPr>
            <a:br>
              <a:rPr lang="en-IE" sz="1800" i="1" dirty="0">
                <a:latin typeface="Times New Roman" panose="02020603050405020304" pitchFamily="18" charset="0"/>
              </a:rPr>
            </a:br>
            <a:r>
              <a:rPr lang="en-IE" sz="1800" i="1" dirty="0">
                <a:latin typeface="Times New Roman" panose="02020603050405020304" pitchFamily="18" charset="0"/>
              </a:rPr>
              <a:t>                                    </a:t>
            </a:r>
            <a:br>
              <a:rPr lang="en-IE" sz="1800" i="1" dirty="0">
                <a:latin typeface="Times New Roman" panose="02020603050405020304" pitchFamily="18" charset="0"/>
              </a:rPr>
            </a:br>
            <a:br>
              <a:rPr lang="en-IE" sz="1800" i="1" dirty="0">
                <a:latin typeface="Times New Roman" panose="02020603050405020304" pitchFamily="18" charset="0"/>
              </a:rPr>
            </a:br>
            <a:r>
              <a:rPr lang="en-IE" sz="2000" i="1" dirty="0">
                <a:latin typeface="Times New Roman" panose="02020603050405020304" pitchFamily="18" charset="0"/>
              </a:rPr>
              <a:t>                                  </a:t>
            </a:r>
            <a:r>
              <a:rPr lang="en-IE" sz="2000" i="1" dirty="0">
                <a:latin typeface="+mn-lt"/>
              </a:rPr>
              <a:t>“Culture is what people do when no one is watching”. </a:t>
            </a:r>
            <a:br>
              <a:rPr lang="en-IE" sz="1800" i="1" dirty="0">
                <a:latin typeface="Times New Roman" panose="02020603050405020304" pitchFamily="18" charset="0"/>
              </a:rPr>
            </a:br>
            <a:r>
              <a:rPr lang="en-IE" sz="1400" i="1" dirty="0">
                <a:latin typeface="+mn-lt"/>
              </a:rPr>
              <a:t>                                  	              Herb Kelleher, Co-Founder, CEO and Chairman of Southwest Airlines)</a:t>
            </a:r>
            <a:br>
              <a:rPr lang="en-IE" sz="1400" i="1" dirty="0">
                <a:latin typeface="+mn-lt"/>
              </a:rPr>
            </a:br>
            <a:br>
              <a:rPr lang="en-IE" sz="1400" i="1" dirty="0">
                <a:latin typeface="+mn-lt"/>
              </a:rPr>
            </a:br>
            <a:br>
              <a:rPr lang="en-IE" sz="1400" i="1" dirty="0">
                <a:latin typeface="+mn-lt"/>
              </a:rPr>
            </a:br>
            <a:r>
              <a:rPr lang="en-IE" sz="1400" i="1" dirty="0">
                <a:latin typeface="+mn-lt"/>
              </a:rPr>
              <a:t>				            ICBC DECIDE Framework </a:t>
            </a:r>
            <a:br>
              <a:rPr lang="en-IE" sz="1400" i="1" dirty="0">
                <a:latin typeface="+mn-lt"/>
              </a:rPr>
            </a:br>
            <a:r>
              <a:rPr lang="en-IE" sz="1400" i="1" dirty="0">
                <a:latin typeface="+mn-lt"/>
              </a:rPr>
              <a:t>			</a:t>
            </a:r>
            <a:r>
              <a:rPr lang="en-IE" sz="1400" i="1" dirty="0">
                <a:latin typeface="+mn-lt"/>
                <a:hlinkClick r:id="rId3"/>
              </a:rPr>
              <a:t>https://www.irishbankingcultureboard.ie/ethics/#DECiDE</a:t>
            </a:r>
            <a:br>
              <a:rPr lang="en-IE" sz="1400" i="1" dirty="0">
                <a:latin typeface="+mn-lt"/>
              </a:rPr>
            </a:br>
            <a:br>
              <a:rPr lang="en-IE" sz="1400" i="1" dirty="0">
                <a:latin typeface="+mn-lt"/>
              </a:rPr>
            </a:br>
            <a:br>
              <a:rPr lang="en-IE" sz="1400" i="1" dirty="0">
                <a:latin typeface="+mn-lt"/>
              </a:rPr>
            </a:br>
            <a:endParaRPr lang="en-US" sz="1400" i="1" dirty="0">
              <a:latin typeface="+mn-lt"/>
            </a:endParaRPr>
          </a:p>
        </p:txBody>
      </p:sp>
    </p:spTree>
    <p:extLst>
      <p:ext uri="{BB962C8B-B14F-4D97-AF65-F5344CB8AC3E}">
        <p14:creationId xmlns:p14="http://schemas.microsoft.com/office/powerpoint/2010/main" val="29384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15C5E-7AD2-8C20-6598-052FAB8321D0}"/>
              </a:ext>
            </a:extLst>
          </p:cNvPr>
          <p:cNvSpPr>
            <a:spLocks noGrp="1"/>
          </p:cNvSpPr>
          <p:nvPr>
            <p:ph type="title"/>
          </p:nvPr>
        </p:nvSpPr>
        <p:spPr>
          <a:xfrm>
            <a:off x="3135146" y="2630325"/>
            <a:ext cx="6199642" cy="1083998"/>
          </a:xfrm>
        </p:spPr>
        <p:txBody>
          <a:bodyPr/>
          <a:lstStyle/>
          <a:p>
            <a:pPr algn="ctr"/>
            <a:r>
              <a:rPr lang="en-US" dirty="0"/>
              <a:t>What is IAF 2023?</a:t>
            </a:r>
            <a:endParaRPr lang="en-IE" dirty="0"/>
          </a:p>
        </p:txBody>
      </p:sp>
    </p:spTree>
    <p:extLst>
      <p:ext uri="{BB962C8B-B14F-4D97-AF65-F5344CB8AC3E}">
        <p14:creationId xmlns:p14="http://schemas.microsoft.com/office/powerpoint/2010/main" val="37197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891B-B595-EC3F-67EF-05D45A9495E4}"/>
              </a:ext>
            </a:extLst>
          </p:cNvPr>
          <p:cNvSpPr>
            <a:spLocks noGrp="1"/>
          </p:cNvSpPr>
          <p:nvPr>
            <p:ph type="title"/>
          </p:nvPr>
        </p:nvSpPr>
        <p:spPr>
          <a:xfrm>
            <a:off x="620086" y="576055"/>
            <a:ext cx="4354586" cy="1012013"/>
          </a:xfrm>
        </p:spPr>
        <p:txBody>
          <a:bodyPr vert="horz" lIns="91440" tIns="45720" rIns="91440" bIns="45720" rtlCol="0" anchor="t">
            <a:normAutofit fontScale="90000"/>
          </a:bodyPr>
          <a:lstStyle/>
          <a:p>
            <a:r>
              <a:rPr lang="en-US" altLang="en-US" sz="3500" dirty="0"/>
              <a:t>4 Pillars of IAF 2023</a:t>
            </a:r>
            <a:br>
              <a:rPr lang="en-US" altLang="en-US" sz="3500" dirty="0"/>
            </a:br>
            <a:br>
              <a:rPr lang="en-US" altLang="en-US" sz="3500" dirty="0"/>
            </a:br>
            <a:br>
              <a:rPr lang="en-US" altLang="en-US" sz="3500" dirty="0"/>
            </a:br>
            <a:br>
              <a:rPr lang="en-US" altLang="en-US" sz="1200" b="0" dirty="0"/>
            </a:br>
            <a:br>
              <a:rPr lang="en-US" altLang="en-US" sz="1200" b="0" dirty="0"/>
            </a:br>
            <a:br>
              <a:rPr lang="en-US" altLang="en-US" sz="1200" dirty="0"/>
            </a:br>
            <a:endParaRPr lang="en-US" sz="3500" dirty="0"/>
          </a:p>
        </p:txBody>
      </p:sp>
      <p:pic>
        <p:nvPicPr>
          <p:cNvPr id="4" name="Content Placeholder 3">
            <a:extLst>
              <a:ext uri="{FF2B5EF4-FFF2-40B4-BE49-F238E27FC236}">
                <a16:creationId xmlns:a16="http://schemas.microsoft.com/office/drawing/2014/main" id="{CD6CD2D0-636E-5FC9-00B0-60BA55A68A12}"/>
              </a:ext>
            </a:extLst>
          </p:cNvPr>
          <p:cNvPicPr>
            <a:picLocks noGrp="1" noChangeAspect="1"/>
          </p:cNvPicPr>
          <p:nvPr>
            <p:ph idx="1"/>
          </p:nvPr>
        </p:nvPicPr>
        <p:blipFill>
          <a:blip r:embed="rId3"/>
          <a:stretch>
            <a:fillRect/>
          </a:stretch>
        </p:blipFill>
        <p:spPr>
          <a:xfrm>
            <a:off x="2050759" y="1082061"/>
            <a:ext cx="7374622" cy="5401912"/>
          </a:xfrm>
          <a:prstGeom prst="rect">
            <a:avLst/>
          </a:prstGeom>
        </p:spPr>
      </p:pic>
      <p:grpSp>
        <p:nvGrpSpPr>
          <p:cNvPr id="9" name="Group 8">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8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15C5E-7AD2-8C20-6598-052FAB8321D0}"/>
              </a:ext>
            </a:extLst>
          </p:cNvPr>
          <p:cNvSpPr>
            <a:spLocks noGrp="1"/>
          </p:cNvSpPr>
          <p:nvPr>
            <p:ph type="title"/>
          </p:nvPr>
        </p:nvSpPr>
        <p:spPr>
          <a:xfrm>
            <a:off x="3135146" y="2630325"/>
            <a:ext cx="6199642" cy="1083998"/>
          </a:xfrm>
        </p:spPr>
        <p:txBody>
          <a:bodyPr/>
          <a:lstStyle/>
          <a:p>
            <a:pPr algn="ctr"/>
            <a:r>
              <a:rPr lang="en-US" dirty="0"/>
              <a:t>Why do we need it?</a:t>
            </a:r>
            <a:endParaRPr lang="en-IE" dirty="0"/>
          </a:p>
        </p:txBody>
      </p:sp>
    </p:spTree>
    <p:extLst>
      <p:ext uri="{BB962C8B-B14F-4D97-AF65-F5344CB8AC3E}">
        <p14:creationId xmlns:p14="http://schemas.microsoft.com/office/powerpoint/2010/main" val="144066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6F3B61-2BD4-7355-964A-2E13D89FC560}"/>
              </a:ext>
            </a:extLst>
          </p:cNvPr>
          <p:cNvSpPr>
            <a:spLocks noGrp="1"/>
          </p:cNvSpPr>
          <p:nvPr>
            <p:ph type="title"/>
          </p:nvPr>
        </p:nvSpPr>
        <p:spPr/>
        <p:txBody>
          <a:bodyPr/>
          <a:lstStyle/>
          <a:p>
            <a:r>
              <a:rPr lang="en-IN" altLang="en-US" dirty="0"/>
              <a:t>History tells a tale </a:t>
            </a:r>
            <a:endParaRPr lang="en-GB" b="1" dirty="0">
              <a:solidFill>
                <a:srgbClr val="FF0000"/>
              </a:solidFill>
            </a:endParaRPr>
          </a:p>
        </p:txBody>
      </p:sp>
      <p:sp>
        <p:nvSpPr>
          <p:cNvPr id="8" name="Rectangle: Rounded Corners 25">
            <a:extLst>
              <a:ext uri="{FF2B5EF4-FFF2-40B4-BE49-F238E27FC236}">
                <a16:creationId xmlns:a16="http://schemas.microsoft.com/office/drawing/2014/main" id="{8ABCB567-FA21-0E6E-6F38-A6552192AB6E}"/>
              </a:ext>
            </a:extLst>
          </p:cNvPr>
          <p:cNvSpPr/>
          <p:nvPr/>
        </p:nvSpPr>
        <p:spPr>
          <a:xfrm>
            <a:off x="9863771" y="1731357"/>
            <a:ext cx="1920242" cy="4125157"/>
          </a:xfrm>
          <a:prstGeom prst="rect">
            <a:avLst/>
          </a:prstGeom>
          <a:solidFill>
            <a:srgbClr val="EF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3">
            <a:extLst>
              <a:ext uri="{FF2B5EF4-FFF2-40B4-BE49-F238E27FC236}">
                <a16:creationId xmlns:a16="http://schemas.microsoft.com/office/drawing/2014/main" id="{CE442EAE-2DB2-8DF1-702A-055C0BECB8D5}"/>
              </a:ext>
            </a:extLst>
          </p:cNvPr>
          <p:cNvSpPr txBox="1">
            <a:spLocks/>
          </p:cNvSpPr>
          <p:nvPr/>
        </p:nvSpPr>
        <p:spPr>
          <a:xfrm>
            <a:off x="407987" y="1731357"/>
            <a:ext cx="3309957" cy="2685392"/>
          </a:xfrm>
          <a:prstGeom prst="rect">
            <a:avLst/>
          </a:prstGeom>
        </p:spPr>
        <p:txBody>
          <a:bodyPr vert="horz" lIns="0" tIns="45720" rIns="91440" bIns="45720" rtlCol="0">
            <a:norm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164194"/>
                </a:solidFill>
                <a:latin typeface="+mj-lt"/>
                <a:ea typeface="+mj-ea"/>
                <a:cs typeface="+mj-cs"/>
              </a:rPr>
              <a:t>Financial Crisis (2008/2009)</a:t>
            </a:r>
          </a:p>
          <a:p>
            <a:endParaRPr lang="en-GB" dirty="0">
              <a:solidFill>
                <a:srgbClr val="164194"/>
              </a:solidFill>
              <a:latin typeface="+mj-lt"/>
              <a:ea typeface="+mj-ea"/>
              <a:cs typeface="+mj-cs"/>
            </a:endParaRPr>
          </a:p>
          <a:p>
            <a:r>
              <a:rPr lang="en-GB" dirty="0">
                <a:solidFill>
                  <a:srgbClr val="164194"/>
                </a:solidFill>
                <a:latin typeface="+mj-lt"/>
                <a:ea typeface="+mj-ea"/>
                <a:cs typeface="+mj-cs"/>
              </a:rPr>
              <a:t>Tracker Mortgage Scandal (2004-2022)</a:t>
            </a:r>
          </a:p>
          <a:p>
            <a:endParaRPr lang="en-GB" dirty="0">
              <a:solidFill>
                <a:srgbClr val="164194"/>
              </a:solidFill>
              <a:latin typeface="+mj-lt"/>
              <a:ea typeface="+mj-ea"/>
              <a:cs typeface="+mj-cs"/>
            </a:endParaRPr>
          </a:p>
          <a:p>
            <a:r>
              <a:rPr lang="en-GB" dirty="0">
                <a:solidFill>
                  <a:srgbClr val="164194"/>
                </a:solidFill>
                <a:latin typeface="+mj-lt"/>
                <a:ea typeface="+mj-ea"/>
                <a:cs typeface="+mj-cs"/>
              </a:rPr>
              <a:t>Davy Scandal (2014-2021)</a:t>
            </a:r>
          </a:p>
          <a:p>
            <a:endParaRPr lang="en-GB" sz="1400" dirty="0"/>
          </a:p>
          <a:p>
            <a:endParaRPr lang="en-GB" sz="1400" dirty="0"/>
          </a:p>
          <a:p>
            <a:endParaRPr lang="en-GB" sz="1400" dirty="0"/>
          </a:p>
          <a:p>
            <a:endParaRPr lang="en-GB" sz="1400" dirty="0"/>
          </a:p>
        </p:txBody>
      </p:sp>
      <p:sp>
        <p:nvSpPr>
          <p:cNvPr id="10" name="Content Placeholder 2">
            <a:extLst>
              <a:ext uri="{FF2B5EF4-FFF2-40B4-BE49-F238E27FC236}">
                <a16:creationId xmlns:a16="http://schemas.microsoft.com/office/drawing/2014/main" id="{9797D8D5-EAD7-0414-1B42-35EF3E7BE428}"/>
              </a:ext>
            </a:extLst>
          </p:cNvPr>
          <p:cNvSpPr txBox="1">
            <a:spLocks/>
          </p:cNvSpPr>
          <p:nvPr/>
        </p:nvSpPr>
        <p:spPr>
          <a:xfrm>
            <a:off x="10210019" y="2041236"/>
            <a:ext cx="1492884" cy="36512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a:solidFill>
                  <a:schemeClr val="accent3"/>
                </a:solidFill>
                <a:cs typeface="Times New Roman" panose="02020603050405020304" pitchFamily="18" charset="0"/>
              </a:rPr>
              <a:t>July 2018 C</a:t>
            </a:r>
            <a:r>
              <a:rPr lang="en-GB" sz="1200">
                <a:solidFill>
                  <a:schemeClr val="accent3"/>
                </a:solidFill>
                <a:cs typeface="Times New Roman" panose="02020603050405020304" pitchFamily="18" charset="0"/>
              </a:rPr>
              <a:t>BI Report </a:t>
            </a:r>
          </a:p>
          <a:p>
            <a:r>
              <a:rPr lang="en-GB" sz="1200">
                <a:solidFill>
                  <a:schemeClr val="accent3"/>
                </a:solidFill>
                <a:cs typeface="Times New Roman" panose="02020603050405020304" pitchFamily="18" charset="0"/>
              </a:rPr>
              <a:t>Behaviour and Culture of the Irish Retail Banks.</a:t>
            </a:r>
          </a:p>
          <a:p>
            <a:r>
              <a:rPr lang="en-GB" sz="1200">
                <a:solidFill>
                  <a:schemeClr val="accent3"/>
                </a:solidFill>
                <a:cs typeface="Times New Roman" panose="02020603050405020304" pitchFamily="18" charset="0"/>
              </a:rPr>
              <a:t>Led to the establishment of the Irish Banking Culture Board (IBCB) – April 2019.</a:t>
            </a:r>
          </a:p>
          <a:p>
            <a:r>
              <a:rPr lang="en-GB" sz="1200">
                <a:solidFill>
                  <a:schemeClr val="accent3"/>
                </a:solidFill>
                <a:cs typeface="Times New Roman" panose="02020603050405020304" pitchFamily="18" charset="0"/>
              </a:rPr>
              <a:t>Purpose – “</a:t>
            </a:r>
            <a:r>
              <a:rPr lang="en-GB" sz="1200" i="1">
                <a:solidFill>
                  <a:schemeClr val="accent3"/>
                </a:solidFill>
                <a:cs typeface="Times New Roman" panose="02020603050405020304" pitchFamily="18" charset="0"/>
              </a:rPr>
              <a:t>to work with our member banks to build trustworthiness with the Public</a:t>
            </a:r>
            <a:r>
              <a:rPr lang="en-GB" sz="1200">
                <a:solidFill>
                  <a:schemeClr val="accent3"/>
                </a:solidFill>
                <a:cs typeface="Times New Roman" panose="02020603050405020304" pitchFamily="18" charset="0"/>
              </a:rPr>
              <a:t>”</a:t>
            </a:r>
          </a:p>
          <a:p>
            <a:endParaRPr lang="en-US" sz="1200">
              <a:solidFill>
                <a:schemeClr val="accent3"/>
              </a:solidFill>
              <a:cs typeface="Times New Roman" panose="02020603050405020304" pitchFamily="18" charset="0"/>
            </a:endParaRPr>
          </a:p>
        </p:txBody>
      </p:sp>
      <p:sp>
        <p:nvSpPr>
          <p:cNvPr id="12" name="Content Placeholder 2">
            <a:extLst>
              <a:ext uri="{FF2B5EF4-FFF2-40B4-BE49-F238E27FC236}">
                <a16:creationId xmlns:a16="http://schemas.microsoft.com/office/drawing/2014/main" id="{2A9447CE-0EFB-F271-8BCE-E9FEAECD85EE}"/>
              </a:ext>
            </a:extLst>
          </p:cNvPr>
          <p:cNvSpPr txBox="1">
            <a:spLocks/>
          </p:cNvSpPr>
          <p:nvPr/>
        </p:nvSpPr>
        <p:spPr>
          <a:xfrm>
            <a:off x="3984507" y="1731357"/>
            <a:ext cx="5268251" cy="984885"/>
          </a:xfrm>
          <a:prstGeom prst="rect">
            <a:avLst/>
          </a:prstGeom>
        </p:spPr>
        <p:txBody>
          <a:bodyPr vert="horz" wrap="square" lIns="0" tIns="45720" rIns="91440" bIns="45720" rtlCol="0">
            <a:sp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i="1">
                <a:solidFill>
                  <a:srgbClr val="164194"/>
                </a:solidFill>
                <a:ea typeface="+mj-ea"/>
                <a:cs typeface="+mj-cs"/>
              </a:rPr>
              <a:t>“</a:t>
            </a:r>
            <a:r>
              <a:rPr lang="en-US" sz="1200" b="1" i="1">
                <a:solidFill>
                  <a:srgbClr val="164194"/>
                </a:solidFill>
                <a:ea typeface="+mj-ea"/>
                <a:cs typeface="+mj-cs"/>
              </a:rPr>
              <a:t>Rules can change, but it is up to banks and firms themselves to put in the work to change attitudes and practices.</a:t>
            </a:r>
            <a:r>
              <a:rPr lang="en-GB" sz="1200" b="1" i="1">
                <a:solidFill>
                  <a:srgbClr val="164194"/>
                </a:solidFill>
                <a:ea typeface="+mj-ea"/>
                <a:cs typeface="+mj-cs"/>
              </a:rPr>
              <a:t>”</a:t>
            </a:r>
          </a:p>
          <a:p>
            <a:pPr lvl="1"/>
            <a:r>
              <a:rPr lang="en-GB" sz="1200" b="1">
                <a:solidFill>
                  <a:schemeClr val="accent3"/>
                </a:solidFill>
              </a:rPr>
              <a:t>Minister for Finance, Paschal Donohoe</a:t>
            </a:r>
          </a:p>
          <a:p>
            <a:pPr lvl="1"/>
            <a:endParaRPr lang="en-GB" sz="1200"/>
          </a:p>
        </p:txBody>
      </p:sp>
      <p:cxnSp>
        <p:nvCxnSpPr>
          <p:cNvPr id="16" name="Straight Connector 15">
            <a:extLst>
              <a:ext uri="{FF2B5EF4-FFF2-40B4-BE49-F238E27FC236}">
                <a16:creationId xmlns:a16="http://schemas.microsoft.com/office/drawing/2014/main" id="{DA9E5C4A-F869-A44F-CFEE-009FFFB14BE6}"/>
              </a:ext>
            </a:extLst>
          </p:cNvPr>
          <p:cNvCxnSpPr>
            <a:cxnSpLocks/>
          </p:cNvCxnSpPr>
          <p:nvPr/>
        </p:nvCxnSpPr>
        <p:spPr>
          <a:xfrm flipV="1">
            <a:off x="3829050" y="1822450"/>
            <a:ext cx="0" cy="27495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D7C66E-ADEF-E31A-04B2-37D2FB5FFC2F}"/>
              </a:ext>
            </a:extLst>
          </p:cNvPr>
          <p:cNvSpPr/>
          <p:nvPr/>
        </p:nvSpPr>
        <p:spPr>
          <a:xfrm>
            <a:off x="6776665" y="3156362"/>
            <a:ext cx="2944278" cy="10973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Proposed introduction of legislation for individual accountability</a:t>
            </a:r>
          </a:p>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A call for enhanced powers for the CBI – Administrative Sanctions Procedure – </a:t>
            </a:r>
          </a:p>
          <a:p>
            <a:pPr marL="271463" lvl="1" defTabSz="871458">
              <a:lnSpc>
                <a:spcPct val="114000"/>
              </a:lnSpc>
              <a:spcAft>
                <a:spcPts val="300"/>
              </a:spcAft>
              <a:buClr>
                <a:schemeClr val="tx2"/>
              </a:buClr>
              <a:buSzPct val="120000"/>
              <a:tabLst>
                <a:tab pos="308610" algn="l"/>
              </a:tabLst>
            </a:pPr>
            <a:r>
              <a:rPr lang="en-GB" sz="1100" dirty="0">
                <a:solidFill>
                  <a:srgbClr val="FF0000"/>
                </a:solidFill>
                <a:cs typeface="Times New Roman" panose="02020603050405020304" pitchFamily="18" charset="0"/>
              </a:rPr>
              <a:t>“</a:t>
            </a:r>
            <a:r>
              <a:rPr lang="en-US" sz="1100" dirty="0">
                <a:solidFill>
                  <a:srgbClr val="FF0000"/>
                </a:solidFill>
              </a:rPr>
              <a:t>To fulfil our mandate, the Central Bank requires a toolkit of varied and adaptive methods by which to promote a culture of ethical compliance by firms and individuals”</a:t>
            </a:r>
            <a:r>
              <a:rPr lang="en-US" sz="1100" dirty="0">
                <a:solidFill>
                  <a:schemeClr val="accent3"/>
                </a:solidFill>
              </a:rPr>
              <a:t>.</a:t>
            </a:r>
            <a:endParaRPr lang="en-GB" sz="1100" dirty="0">
              <a:solidFill>
                <a:schemeClr val="accent3"/>
              </a:solidFill>
              <a:highlight>
                <a:srgbClr val="FFFF00"/>
              </a:highlight>
              <a:cs typeface="Times New Roman" panose="02020603050405020304" pitchFamily="18" charset="0"/>
            </a:endParaRPr>
          </a:p>
        </p:txBody>
      </p:sp>
      <p:sp>
        <p:nvSpPr>
          <p:cNvPr id="18" name="Rectangle 8">
            <a:extLst>
              <a:ext uri="{FF2B5EF4-FFF2-40B4-BE49-F238E27FC236}">
                <a16:creationId xmlns:a16="http://schemas.microsoft.com/office/drawing/2014/main" id="{2F7922E4-791A-7A1D-6F24-23BD648AD6F1}"/>
              </a:ext>
            </a:extLst>
          </p:cNvPr>
          <p:cNvSpPr/>
          <p:nvPr/>
        </p:nvSpPr>
        <p:spPr>
          <a:xfrm>
            <a:off x="3991602" y="3015649"/>
            <a:ext cx="2557124" cy="19912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40,000 customer removed from Tracker Mortgages</a:t>
            </a:r>
          </a:p>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Personal hardship / family homes lost</a:t>
            </a:r>
          </a:p>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Bank Fines of €279m</a:t>
            </a:r>
          </a:p>
          <a:p>
            <a:pPr marL="180975" indent="-180975" defTabSz="871458">
              <a:lnSpc>
                <a:spcPct val="114000"/>
              </a:lnSpc>
              <a:spcAft>
                <a:spcPts val="300"/>
              </a:spcAft>
              <a:buClr>
                <a:schemeClr val="tx2"/>
              </a:buClr>
              <a:buSzPct val="120000"/>
              <a:buFont typeface="Arial" panose="020B0604020202020204" pitchFamily="34" charset="0"/>
              <a:buChar char="•"/>
              <a:tabLst>
                <a:tab pos="308610" algn="l"/>
              </a:tabLst>
            </a:pPr>
            <a:r>
              <a:rPr lang="en-GB" sz="1100" dirty="0">
                <a:solidFill>
                  <a:srgbClr val="164194"/>
                </a:solidFill>
                <a:cs typeface="Times New Roman" panose="02020603050405020304" pitchFamily="18" charset="0"/>
              </a:rPr>
              <a:t>Estimated cost to Irish banks &gt;€1B</a:t>
            </a:r>
          </a:p>
        </p:txBody>
      </p:sp>
      <p:cxnSp>
        <p:nvCxnSpPr>
          <p:cNvPr id="19" name="Straight Connector 18">
            <a:extLst>
              <a:ext uri="{FF2B5EF4-FFF2-40B4-BE49-F238E27FC236}">
                <a16:creationId xmlns:a16="http://schemas.microsoft.com/office/drawing/2014/main" id="{905FC844-F10F-97A1-7AA2-3668867EDDAC}"/>
              </a:ext>
            </a:extLst>
          </p:cNvPr>
          <p:cNvCxnSpPr>
            <a:cxnSpLocks/>
          </p:cNvCxnSpPr>
          <p:nvPr/>
        </p:nvCxnSpPr>
        <p:spPr>
          <a:xfrm flipH="1">
            <a:off x="407987" y="5173349"/>
            <a:ext cx="91630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60CC9C0-C171-019E-190B-0CE7B3C61C5C}"/>
              </a:ext>
            </a:extLst>
          </p:cNvPr>
          <p:cNvSpPr txBox="1"/>
          <p:nvPr/>
        </p:nvSpPr>
        <p:spPr>
          <a:xfrm>
            <a:off x="1679239" y="5206516"/>
            <a:ext cx="7181850" cy="1015663"/>
          </a:xfrm>
          <a:prstGeom prst="rect">
            <a:avLst/>
          </a:prstGeom>
          <a:noFill/>
        </p:spPr>
        <p:txBody>
          <a:bodyPr wrap="square">
            <a:spAutoFit/>
          </a:bodyPr>
          <a:lstStyle/>
          <a:p>
            <a:pPr marL="0" marR="0" lvl="0" indent="0" algn="l" defTabSz="914400" rtl="0" eaLnBrk="0" fontAlgn="base" latinLnBrk="0" hangingPunct="0">
              <a:spcBef>
                <a:spcPct val="0"/>
              </a:spcBef>
              <a:spcAft>
                <a:spcPct val="0"/>
              </a:spcAft>
              <a:buClrTx/>
              <a:buSzTx/>
              <a:buFontTx/>
              <a:buNone/>
              <a:tabLst/>
              <a:defRPr/>
            </a:pPr>
            <a:r>
              <a:rPr lang="en-US" sz="1200" b="1" i="1" dirty="0">
                <a:solidFill>
                  <a:srgbClr val="164194"/>
                </a:solidFill>
                <a:cs typeface="+mj-cs"/>
              </a:rPr>
              <a:t>“I'm not sure there can be any fine adequate or large enough to capture the utter human misery, stress and devastation that these actions by banks in our country caused”  </a:t>
            </a:r>
          </a:p>
          <a:p>
            <a:pPr marL="0" marR="0" lvl="0" indent="0" algn="l" defTabSz="914400" rtl="0" eaLnBrk="0" fontAlgn="base" latinLnBrk="0" hangingPunct="0">
              <a:spcBef>
                <a:spcPct val="0"/>
              </a:spcBef>
              <a:spcAft>
                <a:spcPct val="0"/>
              </a:spcAft>
              <a:buClrTx/>
              <a:buSzTx/>
              <a:buFontTx/>
              <a:buNone/>
              <a:tabLst/>
              <a:defRPr/>
            </a:pPr>
            <a:endParaRPr lang="en-US" sz="1200" b="1" i="1" dirty="0">
              <a:solidFill>
                <a:srgbClr val="164194"/>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r>
              <a:rPr lang="en-US" sz="1200" dirty="0">
                <a:solidFill>
                  <a:srgbClr val="164194"/>
                </a:solidFill>
                <a:effectLst/>
                <a:latin typeface="Times New Roman" panose="02020603050405020304" pitchFamily="18" charset="0"/>
                <a:cs typeface="Times New Roman" panose="02020603050405020304" pitchFamily="18" charset="0"/>
              </a:rPr>
              <a:t>(Minister Simon Harris, Sept 2022 when commenting on the €100m fine on BOI for it’s part in the Tracker Mortgage Scandal).)</a:t>
            </a:r>
            <a:endParaRPr kumimoji="0" lang="en-GB" sz="1200" u="none" strike="noStrike" kern="1200" cap="none" spc="0" normalizeH="0" baseline="0" noProof="0" dirty="0">
              <a:ln>
                <a:noFill/>
              </a:ln>
              <a:solidFill>
                <a:srgbClr val="164194"/>
              </a:solidFill>
              <a:effectLst/>
              <a:uLnTx/>
              <a:uFillTx/>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5A59136-500E-FC1A-F917-B02A050834D3}"/>
              </a:ext>
            </a:extLst>
          </p:cNvPr>
          <p:cNvSpPr txBox="1">
            <a:spLocks/>
          </p:cNvSpPr>
          <p:nvPr/>
        </p:nvSpPr>
        <p:spPr>
          <a:xfrm>
            <a:off x="4026553" y="2683360"/>
            <a:ext cx="2647197" cy="276999"/>
          </a:xfrm>
          <a:prstGeom prst="rect">
            <a:avLst/>
          </a:prstGeom>
        </p:spPr>
        <p:txBody>
          <a:bodyPr vert="horz" wrap="square" lIns="0" tIns="45720" rIns="91440" bIns="45720" rtlCol="0">
            <a:sp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dirty="0">
                <a:solidFill>
                  <a:schemeClr val="accent3"/>
                </a:solidFill>
              </a:rPr>
              <a:t>Fallout from Tracker Mortgages</a:t>
            </a:r>
          </a:p>
        </p:txBody>
      </p:sp>
      <p:sp>
        <p:nvSpPr>
          <p:cNvPr id="2" name="Content Placeholder 2">
            <a:extLst>
              <a:ext uri="{FF2B5EF4-FFF2-40B4-BE49-F238E27FC236}">
                <a16:creationId xmlns:a16="http://schemas.microsoft.com/office/drawing/2014/main" id="{89C30D18-3F66-28CA-E2A5-9DE727BBBDB3}"/>
              </a:ext>
            </a:extLst>
          </p:cNvPr>
          <p:cNvSpPr txBox="1">
            <a:spLocks/>
          </p:cNvSpPr>
          <p:nvPr/>
        </p:nvSpPr>
        <p:spPr>
          <a:xfrm>
            <a:off x="6818420" y="2691322"/>
            <a:ext cx="2647197" cy="461665"/>
          </a:xfrm>
          <a:prstGeom prst="rect">
            <a:avLst/>
          </a:prstGeom>
        </p:spPr>
        <p:txBody>
          <a:bodyPr vert="horz" wrap="square" lIns="0" tIns="45720" rIns="91440" bIns="45720" rtlCol="0">
            <a:sp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dirty="0">
                <a:solidFill>
                  <a:schemeClr val="accent3"/>
                </a:solidFill>
              </a:rPr>
              <a:t>Outcome of the CBI July 2018 Report on Behaviour &amp; Culture</a:t>
            </a:r>
          </a:p>
        </p:txBody>
      </p:sp>
      <p:sp>
        <p:nvSpPr>
          <p:cNvPr id="3" name="Content Placeholder 2">
            <a:extLst>
              <a:ext uri="{FF2B5EF4-FFF2-40B4-BE49-F238E27FC236}">
                <a16:creationId xmlns:a16="http://schemas.microsoft.com/office/drawing/2014/main" id="{8618920B-9E9B-BD4B-3751-9F5F153EE8EB}"/>
              </a:ext>
            </a:extLst>
          </p:cNvPr>
          <p:cNvSpPr txBox="1">
            <a:spLocks/>
          </p:cNvSpPr>
          <p:nvPr/>
        </p:nvSpPr>
        <p:spPr>
          <a:xfrm>
            <a:off x="400050" y="4139750"/>
            <a:ext cx="3193391" cy="461665"/>
          </a:xfrm>
          <a:prstGeom prst="rect">
            <a:avLst/>
          </a:prstGeom>
        </p:spPr>
        <p:txBody>
          <a:bodyPr vert="horz" wrap="square" lIns="0" tIns="45720" rIns="91440" bIns="45720" rtlCol="0">
            <a:sp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dirty="0">
                <a:solidFill>
                  <a:schemeClr val="accent3"/>
                </a:solidFill>
              </a:rPr>
              <a:t>(</a:t>
            </a:r>
            <a:r>
              <a:rPr lang="en-GB" sz="1200" b="1" dirty="0">
                <a:solidFill>
                  <a:schemeClr val="tx2"/>
                </a:solidFill>
              </a:rPr>
              <a:t>Outcome</a:t>
            </a:r>
            <a:r>
              <a:rPr lang="en-GB" sz="1200" b="1" dirty="0">
                <a:solidFill>
                  <a:schemeClr val="accent3"/>
                </a:solidFill>
              </a:rPr>
              <a:t> = </a:t>
            </a:r>
            <a:r>
              <a:rPr lang="en-GB" sz="1200" b="1" dirty="0">
                <a:solidFill>
                  <a:schemeClr val="tx2"/>
                </a:solidFill>
              </a:rPr>
              <a:t>Very Limited individual Accountability</a:t>
            </a:r>
            <a:r>
              <a:rPr lang="en-GB" sz="1200" b="1" dirty="0">
                <a:solidFill>
                  <a:schemeClr val="accent3"/>
                </a:solidFill>
              </a:rPr>
              <a:t>)</a:t>
            </a:r>
          </a:p>
        </p:txBody>
      </p:sp>
    </p:spTree>
    <p:extLst>
      <p:ext uri="{BB962C8B-B14F-4D97-AF65-F5344CB8AC3E}">
        <p14:creationId xmlns:p14="http://schemas.microsoft.com/office/powerpoint/2010/main" val="7719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15C5E-7AD2-8C20-6598-052FAB8321D0}"/>
              </a:ext>
            </a:extLst>
          </p:cNvPr>
          <p:cNvSpPr>
            <a:spLocks noGrp="1"/>
          </p:cNvSpPr>
          <p:nvPr>
            <p:ph type="title"/>
          </p:nvPr>
        </p:nvSpPr>
        <p:spPr>
          <a:xfrm>
            <a:off x="3135146" y="2630325"/>
            <a:ext cx="6199642" cy="1083998"/>
          </a:xfrm>
        </p:spPr>
        <p:txBody>
          <a:bodyPr/>
          <a:lstStyle/>
          <a:p>
            <a:pPr algn="ctr"/>
            <a:r>
              <a:rPr lang="en-US" dirty="0"/>
              <a:t>Who does it apply to?</a:t>
            </a:r>
            <a:endParaRPr lang="en-IE" dirty="0"/>
          </a:p>
        </p:txBody>
      </p:sp>
    </p:spTree>
    <p:extLst>
      <p:ext uri="{BB962C8B-B14F-4D97-AF65-F5344CB8AC3E}">
        <p14:creationId xmlns:p14="http://schemas.microsoft.com/office/powerpoint/2010/main" val="33672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D356-B16C-03A8-5A3B-223C3FAEDF66}"/>
              </a:ext>
            </a:extLst>
          </p:cNvPr>
          <p:cNvSpPr>
            <a:spLocks noGrp="1"/>
          </p:cNvSpPr>
          <p:nvPr>
            <p:ph type="title"/>
          </p:nvPr>
        </p:nvSpPr>
        <p:spPr/>
        <p:txBody>
          <a:bodyPr/>
          <a:lstStyle/>
          <a:p>
            <a:r>
              <a:rPr lang="en-IN" dirty="0"/>
              <a:t>Overview of Business / Conduct Standards</a:t>
            </a:r>
            <a:br>
              <a:rPr lang="en-US" dirty="0"/>
            </a:br>
            <a:endParaRPr lang="en-US" dirty="0"/>
          </a:p>
        </p:txBody>
      </p:sp>
      <p:sp>
        <p:nvSpPr>
          <p:cNvPr id="5" name="Text Placeholder 4">
            <a:extLst>
              <a:ext uri="{FF2B5EF4-FFF2-40B4-BE49-F238E27FC236}">
                <a16:creationId xmlns:a16="http://schemas.microsoft.com/office/drawing/2014/main" id="{BE81B68A-8850-4775-B918-E78D9803FA73}"/>
              </a:ext>
            </a:extLst>
          </p:cNvPr>
          <p:cNvSpPr>
            <a:spLocks noGrp="1"/>
          </p:cNvSpPr>
          <p:nvPr>
            <p:ph type="body" sz="quarter" idx="19"/>
          </p:nvPr>
        </p:nvSpPr>
        <p:spPr>
          <a:xfrm>
            <a:off x="407988" y="2956343"/>
            <a:ext cx="3247487" cy="3587676"/>
          </a:xfrm>
        </p:spPr>
        <p:txBody>
          <a:bodyPr>
            <a:noAutofit/>
          </a:bodyPr>
          <a:lstStyle/>
          <a:p>
            <a:pPr marL="0" indent="0">
              <a:spcBef>
                <a:spcPts val="600"/>
              </a:spcBef>
              <a:buNone/>
            </a:pPr>
            <a:r>
              <a:rPr lang="en-US" sz="1600" dirty="0">
                <a:solidFill>
                  <a:srgbClr val="F58028"/>
                </a:solidFill>
              </a:rPr>
              <a:t>1. B</a:t>
            </a:r>
            <a:r>
              <a:rPr lang="en-US" sz="1600" b="1" dirty="0">
                <a:solidFill>
                  <a:srgbClr val="F58028"/>
                </a:solidFill>
              </a:rPr>
              <a:t>usiness Standards</a:t>
            </a:r>
          </a:p>
          <a:p>
            <a:pPr>
              <a:spcBef>
                <a:spcPts val="600"/>
              </a:spcBef>
            </a:pPr>
            <a:r>
              <a:rPr lang="en-US" sz="1200" b="0" dirty="0">
                <a:solidFill>
                  <a:schemeClr val="tx1"/>
                </a:solidFill>
              </a:rPr>
              <a:t>(to be implemented under the Consumer Protection Code in due course)</a:t>
            </a:r>
          </a:p>
          <a:p>
            <a:pPr>
              <a:spcBef>
                <a:spcPts val="600"/>
              </a:spcBef>
            </a:pPr>
            <a:endParaRPr lang="en-US" sz="1200" b="0" dirty="0">
              <a:solidFill>
                <a:schemeClr val="tx1"/>
              </a:solidFill>
            </a:endParaRPr>
          </a:p>
          <a:p>
            <a:pPr>
              <a:spcBef>
                <a:spcPts val="600"/>
              </a:spcBef>
            </a:pPr>
            <a:r>
              <a:rPr lang="en-US" sz="1200" u="sng" dirty="0">
                <a:solidFill>
                  <a:schemeClr val="tx1"/>
                </a:solidFill>
              </a:rPr>
              <a:t>All Staff </a:t>
            </a:r>
          </a:p>
          <a:p>
            <a:pPr>
              <a:spcBef>
                <a:spcPts val="600"/>
              </a:spcBef>
            </a:pPr>
            <a:endParaRPr lang="en-US" sz="1200" dirty="0"/>
          </a:p>
        </p:txBody>
      </p:sp>
      <p:sp>
        <p:nvSpPr>
          <p:cNvPr id="7" name="Text Placeholder 6">
            <a:extLst>
              <a:ext uri="{FF2B5EF4-FFF2-40B4-BE49-F238E27FC236}">
                <a16:creationId xmlns:a16="http://schemas.microsoft.com/office/drawing/2014/main" id="{3EB01D04-DB0A-4A9C-8A92-46CE77CD9C48}"/>
              </a:ext>
            </a:extLst>
          </p:cNvPr>
          <p:cNvSpPr>
            <a:spLocks noGrp="1"/>
          </p:cNvSpPr>
          <p:nvPr>
            <p:ph type="body" sz="quarter" idx="20"/>
          </p:nvPr>
        </p:nvSpPr>
        <p:spPr>
          <a:xfrm>
            <a:off x="4472257" y="2936871"/>
            <a:ext cx="3247487" cy="3607148"/>
          </a:xfrm>
        </p:spPr>
        <p:txBody>
          <a:bodyPr>
            <a:noAutofit/>
          </a:bodyPr>
          <a:lstStyle/>
          <a:p>
            <a:pPr marL="0" indent="0">
              <a:spcBef>
                <a:spcPts val="600"/>
              </a:spcBef>
              <a:buNone/>
            </a:pPr>
            <a:r>
              <a:rPr lang="en-US" sz="1600" b="1" dirty="0">
                <a:solidFill>
                  <a:srgbClr val="F58028"/>
                </a:solidFill>
              </a:rPr>
              <a:t>2. Common Conduct Standards</a:t>
            </a:r>
          </a:p>
          <a:p>
            <a:pPr>
              <a:spcBef>
                <a:spcPts val="600"/>
              </a:spcBef>
            </a:pPr>
            <a:endParaRPr lang="en-US" sz="1200" b="0" dirty="0">
              <a:solidFill>
                <a:schemeClr val="tx1"/>
              </a:solidFill>
            </a:endParaRPr>
          </a:p>
          <a:p>
            <a:pPr>
              <a:spcBef>
                <a:spcPts val="600"/>
              </a:spcBef>
            </a:pPr>
            <a:endParaRPr lang="en-US" sz="1200" b="0" dirty="0">
              <a:solidFill>
                <a:schemeClr val="tx1"/>
              </a:solidFill>
            </a:endParaRPr>
          </a:p>
          <a:p>
            <a:pPr>
              <a:spcBef>
                <a:spcPts val="600"/>
              </a:spcBef>
            </a:pPr>
            <a:r>
              <a:rPr lang="en-US" sz="1200" u="sng" dirty="0">
                <a:solidFill>
                  <a:schemeClr val="tx1"/>
                </a:solidFill>
              </a:rPr>
              <a:t>All Controlled Function Holders</a:t>
            </a:r>
          </a:p>
          <a:p>
            <a:pPr marL="171450" indent="-171450">
              <a:spcBef>
                <a:spcPts val="600"/>
              </a:spcBef>
              <a:buFont typeface="Arial" panose="020B0604020202020204" pitchFamily="34" charset="0"/>
              <a:buChar char="•"/>
            </a:pPr>
            <a:r>
              <a:rPr lang="en-US" sz="1200" b="0" dirty="0">
                <a:solidFill>
                  <a:schemeClr val="tx1"/>
                </a:solidFill>
              </a:rPr>
              <a:t>CF1 – Company Secretary</a:t>
            </a:r>
          </a:p>
          <a:p>
            <a:pPr marL="171450" indent="-171450">
              <a:spcBef>
                <a:spcPts val="600"/>
              </a:spcBef>
              <a:buFont typeface="Arial" panose="020B0604020202020204" pitchFamily="34" charset="0"/>
              <a:buChar char="•"/>
            </a:pPr>
            <a:r>
              <a:rPr lang="en-US" sz="1200" b="0" dirty="0">
                <a:solidFill>
                  <a:schemeClr val="tx1"/>
                </a:solidFill>
              </a:rPr>
              <a:t>CF2 – MLRO</a:t>
            </a:r>
          </a:p>
          <a:p>
            <a:pPr marL="171450" indent="-171450">
              <a:spcBef>
                <a:spcPts val="600"/>
              </a:spcBef>
              <a:buFont typeface="Arial" panose="020B0604020202020204" pitchFamily="34" charset="0"/>
              <a:buChar char="•"/>
            </a:pPr>
            <a:r>
              <a:rPr lang="en-US" sz="1200" b="0" dirty="0">
                <a:solidFill>
                  <a:schemeClr val="tx1"/>
                </a:solidFill>
              </a:rPr>
              <a:t>CF – 3-9 – Customer facing functions + key persons of RFSP (all personnel)</a:t>
            </a:r>
          </a:p>
          <a:p>
            <a:pPr marL="171450" indent="-171450">
              <a:spcBef>
                <a:spcPts val="600"/>
              </a:spcBef>
              <a:buFont typeface="Arial" panose="020B0604020202020204" pitchFamily="34" charset="0"/>
              <a:buChar char="•"/>
            </a:pPr>
            <a:r>
              <a:rPr lang="en-US" sz="1200" b="0" dirty="0">
                <a:solidFill>
                  <a:schemeClr val="tx1"/>
                </a:solidFill>
              </a:rPr>
              <a:t>CEO, Designated Persons / Directors (Executive, INEDS/NEDs)</a:t>
            </a:r>
          </a:p>
        </p:txBody>
      </p:sp>
      <p:sp>
        <p:nvSpPr>
          <p:cNvPr id="8" name="Text Placeholder 7">
            <a:extLst>
              <a:ext uri="{FF2B5EF4-FFF2-40B4-BE49-F238E27FC236}">
                <a16:creationId xmlns:a16="http://schemas.microsoft.com/office/drawing/2014/main" id="{57A71697-6F1C-495E-86DC-09AD90479BCD}"/>
              </a:ext>
            </a:extLst>
          </p:cNvPr>
          <p:cNvSpPr>
            <a:spLocks noGrp="1"/>
          </p:cNvSpPr>
          <p:nvPr>
            <p:ph type="body" sz="quarter" idx="21"/>
          </p:nvPr>
        </p:nvSpPr>
        <p:spPr>
          <a:xfrm>
            <a:off x="8536526" y="2936870"/>
            <a:ext cx="3247487" cy="3607147"/>
          </a:xfrm>
        </p:spPr>
        <p:txBody>
          <a:bodyPr>
            <a:noAutofit/>
          </a:bodyPr>
          <a:lstStyle/>
          <a:p>
            <a:pPr marL="0" indent="0">
              <a:spcBef>
                <a:spcPts val="600"/>
              </a:spcBef>
              <a:buNone/>
            </a:pPr>
            <a:r>
              <a:rPr lang="en-US" sz="1600" b="1" dirty="0">
                <a:solidFill>
                  <a:srgbClr val="F58028"/>
                </a:solidFill>
              </a:rPr>
              <a:t>3. Additional Conduct Standards</a:t>
            </a:r>
          </a:p>
          <a:p>
            <a:pPr>
              <a:spcBef>
                <a:spcPts val="600"/>
              </a:spcBef>
            </a:pPr>
            <a:endParaRPr lang="en-US" sz="1200" u="sng" dirty="0">
              <a:solidFill>
                <a:schemeClr val="tx1"/>
              </a:solidFill>
            </a:endParaRPr>
          </a:p>
          <a:p>
            <a:pPr>
              <a:spcBef>
                <a:spcPts val="600"/>
              </a:spcBef>
            </a:pPr>
            <a:endParaRPr lang="en-US" sz="1200" u="sng" dirty="0">
              <a:solidFill>
                <a:schemeClr val="tx1"/>
              </a:solidFill>
            </a:endParaRPr>
          </a:p>
          <a:p>
            <a:pPr>
              <a:spcBef>
                <a:spcPts val="600"/>
              </a:spcBef>
            </a:pPr>
            <a:r>
              <a:rPr lang="en-US" sz="1200" u="sng" dirty="0">
                <a:solidFill>
                  <a:schemeClr val="tx1"/>
                </a:solidFill>
              </a:rPr>
              <a:t>All Pre-Approval Controlled Functions (PCFs) + CF1</a:t>
            </a:r>
          </a:p>
          <a:p>
            <a:pPr marL="171450" indent="-171450">
              <a:spcBef>
                <a:spcPts val="600"/>
              </a:spcBef>
              <a:buFont typeface="Arial" panose="020B0604020202020204" pitchFamily="34" charset="0"/>
              <a:buChar char="•"/>
            </a:pPr>
            <a:r>
              <a:rPr lang="en-US" sz="1200" b="0" dirty="0">
                <a:solidFill>
                  <a:schemeClr val="tx1"/>
                </a:solidFill>
              </a:rPr>
              <a:t>CEO, Directors/Chair, Designated Persons, </a:t>
            </a:r>
          </a:p>
          <a:p>
            <a:pPr marL="171450" indent="-171450">
              <a:spcBef>
                <a:spcPts val="600"/>
              </a:spcBef>
              <a:buFont typeface="Arial" panose="020B0604020202020204" pitchFamily="34" charset="0"/>
              <a:buChar char="•"/>
            </a:pPr>
            <a:r>
              <a:rPr lang="en-US" sz="1200" b="0" dirty="0">
                <a:solidFill>
                  <a:schemeClr val="tx1"/>
                </a:solidFill>
              </a:rPr>
              <a:t>CF1 – CoSec</a:t>
            </a:r>
          </a:p>
          <a:p>
            <a:pPr>
              <a:spcBef>
                <a:spcPts val="600"/>
              </a:spcBef>
            </a:pPr>
            <a:endParaRPr lang="en-US" sz="1200" dirty="0"/>
          </a:p>
          <a:p>
            <a:pPr>
              <a:spcBef>
                <a:spcPts val="600"/>
              </a:spcBef>
            </a:pPr>
            <a:r>
              <a:rPr lang="en-US" sz="1200" dirty="0"/>
              <a:t>+ Common Conduct Standards</a:t>
            </a:r>
          </a:p>
        </p:txBody>
      </p:sp>
      <p:sp>
        <p:nvSpPr>
          <p:cNvPr id="4" name="Text Placeholder 3">
            <a:extLst>
              <a:ext uri="{FF2B5EF4-FFF2-40B4-BE49-F238E27FC236}">
                <a16:creationId xmlns:a16="http://schemas.microsoft.com/office/drawing/2014/main" id="{98521B52-DFC7-E758-CBE2-9F3C77DEE354}"/>
              </a:ext>
            </a:extLst>
          </p:cNvPr>
          <p:cNvSpPr>
            <a:spLocks noGrp="1"/>
          </p:cNvSpPr>
          <p:nvPr>
            <p:ph type="body" sz="quarter" idx="18"/>
          </p:nvPr>
        </p:nvSpPr>
        <p:spPr>
          <a:xfrm>
            <a:off x="336967" y="1162551"/>
            <a:ext cx="11376025" cy="1342155"/>
          </a:xfrm>
        </p:spPr>
        <p:txBody>
          <a:bodyPr/>
          <a:lstStyle/>
          <a:p>
            <a:r>
              <a:rPr lang="en-US" dirty="0">
                <a:solidFill>
                  <a:srgbClr val="164194"/>
                </a:solidFill>
                <a:latin typeface="+mj-lt"/>
                <a:ea typeface="+mj-ea"/>
                <a:cs typeface="+mj-cs"/>
              </a:rPr>
              <a:t>Level 1 - Business Standards – Applicable to </a:t>
            </a:r>
            <a:r>
              <a:rPr lang="en-US" dirty="0">
                <a:solidFill>
                  <a:schemeClr val="tx2"/>
                </a:solidFill>
              </a:rPr>
              <a:t>all staff </a:t>
            </a:r>
            <a:r>
              <a:rPr lang="en-US" dirty="0">
                <a:solidFill>
                  <a:srgbClr val="164194"/>
                </a:solidFill>
                <a:latin typeface="+mj-lt"/>
                <a:ea typeface="+mj-ea"/>
                <a:cs typeface="+mj-cs"/>
              </a:rPr>
              <a:t>of a regulated financial services company (RFSP) – (not available yet – under consultation of the Consumer Protection Code)</a:t>
            </a:r>
          </a:p>
          <a:p>
            <a:r>
              <a:rPr lang="en-US" dirty="0">
                <a:solidFill>
                  <a:srgbClr val="164194"/>
                </a:solidFill>
                <a:latin typeface="+mj-lt"/>
                <a:ea typeface="+mj-ea"/>
                <a:cs typeface="+mj-cs"/>
              </a:rPr>
              <a:t>Level 2  - Common Conducts Standards – Applicable to </a:t>
            </a:r>
            <a:r>
              <a:rPr lang="en-US" dirty="0">
                <a:solidFill>
                  <a:schemeClr val="tx2"/>
                </a:solidFill>
              </a:rPr>
              <a:t>all Controlled Function Holders (CFs + PCFs)</a:t>
            </a:r>
          </a:p>
          <a:p>
            <a:r>
              <a:rPr lang="en-US" dirty="0">
                <a:solidFill>
                  <a:srgbClr val="164194"/>
                </a:solidFill>
                <a:latin typeface="+mj-lt"/>
                <a:ea typeface="+mj-ea"/>
                <a:cs typeface="+mj-cs"/>
              </a:rPr>
              <a:t>Level 3 – Additional Conduct Standards – Applicable to </a:t>
            </a:r>
            <a:r>
              <a:rPr lang="en-US" dirty="0">
                <a:solidFill>
                  <a:schemeClr val="tx2"/>
                </a:solidFill>
              </a:rPr>
              <a:t>Pre-Approval Controlled Function Holders (PCFs) + CF1 (CoSec)</a:t>
            </a:r>
          </a:p>
        </p:txBody>
      </p:sp>
    </p:spTree>
    <p:extLst>
      <p:ext uri="{BB962C8B-B14F-4D97-AF65-F5344CB8AC3E}">
        <p14:creationId xmlns:p14="http://schemas.microsoft.com/office/powerpoint/2010/main" val="1104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B Power Point Master">
  <a:themeElements>
    <a:clrScheme name="Apex">
      <a:dk1>
        <a:srgbClr val="575756"/>
      </a:dk1>
      <a:lt1>
        <a:sysClr val="window" lastClr="FFFFFF"/>
      </a:lt1>
      <a:dk2>
        <a:srgbClr val="E87722"/>
      </a:dk2>
      <a:lt2>
        <a:srgbClr val="FFFFFF"/>
      </a:lt2>
      <a:accent1>
        <a:srgbClr val="575756"/>
      </a:accent1>
      <a:accent2>
        <a:srgbClr val="E87722"/>
      </a:accent2>
      <a:accent3>
        <a:srgbClr val="2C3C7E"/>
      </a:accent3>
      <a:accent4>
        <a:srgbClr val="00A9EB"/>
      </a:accent4>
      <a:accent5>
        <a:srgbClr val="A1DA8E"/>
      </a:accent5>
      <a:accent6>
        <a:srgbClr val="6FA491"/>
      </a:accent6>
      <a:hlink>
        <a:srgbClr val="575756"/>
      </a:hlink>
      <a:folHlink>
        <a:srgbClr val="575756"/>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resentation UniqueId="89ba3a2f-8b58-4bde-9a83-0b26ab7ce37a" MajorVersion="0" MinorVersion="1" CID=""/>
</file>

<file path=customXml/item10.xml><?xml version="1.0" encoding="utf-8"?>
<VariableList UniqueId="43e3717c-de66-45a5-83d6-03b10d8defdc" Name="Computed" ContentType="XML" MajorVersion="0" MinorVersion="1" isLocalCopy="False" IsBaseObject="False" DataSourceId="7caeddf4-3adb-4f97-b31c-1e699f028f08" DataSourceMajorVersion="0" DataSourceMinorVersion="1"/>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VariableListDefinition name="Computed" displayName="Computed" id="43e3717c-de66-45a5-83d6-03b10d8defdc" isdomainofvalue="False" dataSourceId="7caeddf4-3adb-4f97-b31c-1e699f028f08"/>
</file>

<file path=customXml/item2.xml><?xml version="1.0" encoding="utf-8"?>
<ct:contentTypeSchema xmlns:ct="http://schemas.microsoft.com/office/2006/metadata/contentType" xmlns:ma="http://schemas.microsoft.com/office/2006/metadata/properties/metaAttributes" ct:_="" ma:_="" ma:contentTypeName="Document" ma:contentTypeID="0x010100EF0D8171D38C7C45A83F469C1DA232C7" ma:contentTypeVersion="30" ma:contentTypeDescription="Create a new document." ma:contentTypeScope="" ma:versionID="64e580dc0bc2d58c9308b05a6e0f1d37">
  <xsd:schema xmlns:xsd="http://www.w3.org/2001/XMLSchema" xmlns:xs="http://www.w3.org/2001/XMLSchema" xmlns:p="http://schemas.microsoft.com/office/2006/metadata/properties" xmlns:ns2="04e09419-fd85-45f3-99dd-b0a0b2c42eac" xmlns:ns3="c7fdafa5-c41a-40c4-9eda-f4b1c9b5a308" targetNamespace="http://schemas.microsoft.com/office/2006/metadata/properties" ma:root="true" ma:fieldsID="0d389bdcf9f9859ae7f0a212cfd5ed6b" ns2:_="" ns3:_="">
    <xsd:import namespace="04e09419-fd85-45f3-99dd-b0a0b2c42eac"/>
    <xsd:import namespace="c7fdafa5-c41a-40c4-9eda-f4b1c9b5a3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Owner" minOccurs="0"/>
                <xsd:element ref="ns2:Status" minOccurs="0"/>
                <xsd:element ref="ns2:Status1" minOccurs="0"/>
                <xsd:element ref="ns2:Comments" minOccurs="0"/>
                <xsd:element ref="ns2:Comments0"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09419-fd85-45f3-99dd-b0a0b2c42ea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fee9fe1-d368-4340-82b1-6bb11cc4bc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ternalName="MediaServiceObjectDetectorVersions" ma:readOnly="true">
      <xsd:simpleType>
        <xsd:restriction base="dms:Text"/>
      </xsd:simpleType>
    </xsd:element>
    <xsd:element name="Owner" ma:index="21"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22" nillable="true" ma:displayName="Status" ma:default="1" ma:format="Dropdown" ma:internalName="Status">
      <xsd:simpleType>
        <xsd:restriction base="dms:Boolean"/>
      </xsd:simpleType>
    </xsd:element>
    <xsd:element name="Status1" ma:index="23" nillable="true" ma:displayName="Status" ma:default="1" ma:format="Dropdown" ma:internalName="Status1">
      <xsd:simpleType>
        <xsd:restriction base="dms:Boolean"/>
      </xsd:simpleType>
    </xsd:element>
    <xsd:element name="Comments" ma:index="24" nillable="true" ma:displayName="Comments" ma:format="Dropdown" ma:internalName="Comments">
      <xsd:simpleType>
        <xsd:restriction base="dms:Text">
          <xsd:maxLength value="255"/>
        </xsd:restriction>
      </xsd:simpleType>
    </xsd:element>
    <xsd:element name="Comments0" ma:index="25" nillable="true" ma:displayName="Comments" ma:format="Dropdown" ma:internalName="Comments0">
      <xsd:simpleType>
        <xsd:restriction base="dms:Text">
          <xsd:maxLength value="255"/>
        </xsd:restriction>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fdafa5-c41a-40c4-9eda-f4b1c9b5a308"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ac9e84b-6643-4027-be27-05020277926d}" ma:internalName="TaxCatchAll" ma:showField="CatchAllData" ma:web="c7fdafa5-c41a-40c4-9eda-f4b1c9b5a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 UniqueId="0dd7c17d-346f-4edc-8499-e887990a6461" Name="System" ContentType="XML" MajorVersion="0" MinorVersion="1" isLocalCopy="False" IsBaseObject="False" DataSourceId="817ed836-2d3b-4bba-9e85-64dbff25da24" DataSourceMajorVersion="0" DataSourceMinorVersion="1"/>
</file>

<file path=customXml/item4.xml><?xml version="1.0" encoding="utf-8"?>
<VariableListDefinition name="AD_HOC" displayName="AD_HOC" id="7c7e0ca7-619b-4a9e-a2cc-b51b18360d59" isdomainofvalue="False" dataSourceId="ca04aa4b-d529-46bd-abfb-605c36671ff7"/>
</file>

<file path=customXml/item5.xml><?xml version="1.0" encoding="utf-8"?>
<VariableList UniqueId="7c7e0ca7-619b-4a9e-a2cc-b51b18360d59" Name="AD_HOC" ContentType="XML" MajorVersion="0" MinorVersion="1" isLocalCopy="False" IsBaseObject="False" DataSourceId="ca04aa4b-d529-46bd-abfb-605c36671ff7" DataSourceMajorVersion="0" DataSourceMinorVersion="1"/>
</file>

<file path=customXml/item6.xml><?xml version="1.0" encoding="utf-8"?>
<AllExternalAdhocVariableMappings/>
</file>

<file path=customXml/item7.xml><?xml version="1.0" encoding="utf-8"?>
<TemplateEditing>
  <RootElementId>89ba3a2f-8b58-4bde-9a83-0b26ab7ce37a</RootElementId>
  <TenantOrigin>apexgroup</TenantOrigin>
</TemplateEditing>
</file>

<file path=customXml/item8.xml><?xml version="1.0" encoding="utf-8"?>
<VariableListDefinition name="System" displayName="System" id="0dd7c17d-346f-4edc-8499-e887990a6461" isdomainofvalue="False" dataSourceId="817ed836-2d3b-4bba-9e85-64dbff25da24"/>
</file>

<file path=customXml/item9.xml><?xml version="1.0" encoding="utf-8"?>
<p:properties xmlns:p="http://schemas.microsoft.com/office/2006/metadata/properties" xmlns:xsi="http://www.w3.org/2001/XMLSchema-instance" xmlns:pc="http://schemas.microsoft.com/office/infopath/2007/PartnerControls">
  <documentManagement>
    <TaxCatchAll xmlns="c7fdafa5-c41a-40c4-9eda-f4b1c9b5a308" xsi:nil="true"/>
    <lcf76f155ced4ddcb4097134ff3c332f xmlns="04e09419-fd85-45f3-99dd-b0a0b2c42eac">
      <Terms xmlns="http://schemas.microsoft.com/office/infopath/2007/PartnerControls"/>
    </lcf76f155ced4ddcb4097134ff3c332f>
    <_Flow_SignoffStatus xmlns="04e09419-fd85-45f3-99dd-b0a0b2c42eac" xsi:nil="true"/>
    <Owner xmlns="04e09419-fd85-45f3-99dd-b0a0b2c42eac">
      <UserInfo>
        <DisplayName/>
        <AccountId xsi:nil="true"/>
        <AccountType/>
      </UserInfo>
    </Owner>
    <Status xmlns="04e09419-fd85-45f3-99dd-b0a0b2c42eac">true</Status>
    <Comments0 xmlns="04e09419-fd85-45f3-99dd-b0a0b2c42eac" xsi:nil="true"/>
    <Status1 xmlns="04e09419-fd85-45f3-99dd-b0a0b2c42eac">true</Status1>
    <Comments xmlns="04e09419-fd85-45f3-99dd-b0a0b2c42eac" xsi:nil="true"/>
  </documentManagement>
</p:properties>
</file>

<file path=customXml/itemProps1.xml><?xml version="1.0" encoding="utf-8"?>
<ds:datastoreItem xmlns:ds="http://schemas.openxmlformats.org/officeDocument/2006/customXml" ds:itemID="{4055B701-CBF6-4EB1-B226-22C458905D1E}">
  <ds:schemaRefs/>
</ds:datastoreItem>
</file>

<file path=customXml/itemProps10.xml><?xml version="1.0" encoding="utf-8"?>
<ds:datastoreItem xmlns:ds="http://schemas.openxmlformats.org/officeDocument/2006/customXml" ds:itemID="{B117FB25-1F14-46AF-A853-F9C9289C6FD8}">
  <ds:schemaRefs/>
</ds:datastoreItem>
</file>

<file path=customXml/itemProps11.xml><?xml version="1.0" encoding="utf-8"?>
<ds:datastoreItem xmlns:ds="http://schemas.openxmlformats.org/officeDocument/2006/customXml" ds:itemID="{F7E8510C-AF1A-495F-91F0-476090C34C8E}">
  <ds:schemaRefs>
    <ds:schemaRef ds:uri="http://schemas.microsoft.com/sharepoint/v3/contenttype/forms"/>
  </ds:schemaRefs>
</ds:datastoreItem>
</file>

<file path=customXml/itemProps12.xml><?xml version="1.0" encoding="utf-8"?>
<ds:datastoreItem xmlns:ds="http://schemas.openxmlformats.org/officeDocument/2006/customXml" ds:itemID="{8C9C393D-67CE-4C20-AAA0-ED76C47682F1}">
  <ds:schemaRefs/>
</ds:datastoreItem>
</file>

<file path=customXml/itemProps2.xml><?xml version="1.0" encoding="utf-8"?>
<ds:datastoreItem xmlns:ds="http://schemas.openxmlformats.org/officeDocument/2006/customXml" ds:itemID="{10F60411-CD0B-40D3-AF2E-9135EDE8A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09419-fd85-45f3-99dd-b0a0b2c42eac"/>
    <ds:schemaRef ds:uri="c7fdafa5-c41a-40c4-9eda-f4b1c9b5a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10D0E6-8337-4BC6-BD63-A25451BC9639}">
  <ds:schemaRefs/>
</ds:datastoreItem>
</file>

<file path=customXml/itemProps4.xml><?xml version="1.0" encoding="utf-8"?>
<ds:datastoreItem xmlns:ds="http://schemas.openxmlformats.org/officeDocument/2006/customXml" ds:itemID="{2CBFC070-4570-4A1B-A746-9DA19372E9DB}">
  <ds:schemaRefs/>
</ds:datastoreItem>
</file>

<file path=customXml/itemProps5.xml><?xml version="1.0" encoding="utf-8"?>
<ds:datastoreItem xmlns:ds="http://schemas.openxmlformats.org/officeDocument/2006/customXml" ds:itemID="{00F5D663-5159-4D6D-B53E-CB1201577EDA}">
  <ds:schemaRefs/>
</ds:datastoreItem>
</file>

<file path=customXml/itemProps6.xml><?xml version="1.0" encoding="utf-8"?>
<ds:datastoreItem xmlns:ds="http://schemas.openxmlformats.org/officeDocument/2006/customXml" ds:itemID="{2F741149-FFDA-4DCF-97D7-3A999581A3F5}">
  <ds:schemaRefs/>
</ds:datastoreItem>
</file>

<file path=customXml/itemProps7.xml><?xml version="1.0" encoding="utf-8"?>
<ds:datastoreItem xmlns:ds="http://schemas.openxmlformats.org/officeDocument/2006/customXml" ds:itemID="{68FE6F8A-5D73-4B8E-A3F7-10109EE9D395}">
  <ds:schemaRefs/>
</ds:datastoreItem>
</file>

<file path=customXml/itemProps8.xml><?xml version="1.0" encoding="utf-8"?>
<ds:datastoreItem xmlns:ds="http://schemas.openxmlformats.org/officeDocument/2006/customXml" ds:itemID="{2B7938E3-D5DC-4532-88A3-D7870D31EC47}">
  <ds:schemaRefs/>
</ds:datastoreItem>
</file>

<file path=customXml/itemProps9.xml><?xml version="1.0" encoding="utf-8"?>
<ds:datastoreItem xmlns:ds="http://schemas.openxmlformats.org/officeDocument/2006/customXml" ds:itemID="{BBB08FE0-2A3D-46E2-B5DC-5066C5275561}">
  <ds:schemaRefs>
    <ds:schemaRef ds:uri="http://purl.org/dc/terms/"/>
    <ds:schemaRef ds:uri="c1f3f3cc-a26c-44e2-ad7d-7d7c8c9841ff"/>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c7fdafa5-c41a-40c4-9eda-f4b1c9b5a308"/>
    <ds:schemaRef ds:uri="http://purl.org/dc/dcmitype/"/>
    <ds:schemaRef ds:uri="04e09419-fd85-45f3-99dd-b0a0b2c42eac"/>
  </ds:schemaRefs>
</ds:datastoreItem>
</file>

<file path=docProps/app.xml><?xml version="1.0" encoding="utf-8"?>
<Properties xmlns="http://schemas.openxmlformats.org/officeDocument/2006/extended-properties" xmlns:vt="http://schemas.openxmlformats.org/officeDocument/2006/docPropsVTypes">
  <Template>EDB Power Point Master</Template>
  <TotalTime>1191</TotalTime>
  <Words>2412</Words>
  <Application>Microsoft Macintosh PowerPoint</Application>
  <PresentationFormat>Widescreen</PresentationFormat>
  <Paragraphs>286</Paragraphs>
  <Slides>33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Open Sans</vt:lpstr>
      <vt:lpstr>Times New Roman</vt:lpstr>
      <vt:lpstr>EDB Power Point Master</vt:lpstr>
      <vt:lpstr>Conduct Standards -Training</vt:lpstr>
      <vt:lpstr>  “It is globally recognised that culture is a matter for each individual firm in the first instance and that regulators cannot prescribe culture for individual firms. That is the role of the boards and senior leadership teams. It is up to those leaders to define a set of values and guidelines for desired behaviour and to lead by example with regular re-enforcement to ensure the culture is actively shared”.   (Derville Rowland, 2022) </vt:lpstr>
      <vt:lpstr>Agenda</vt:lpstr>
      <vt:lpstr>What is IAF 2023?</vt:lpstr>
      <vt:lpstr>4 Pillars of IAF 2023      </vt:lpstr>
      <vt:lpstr>Why do we need it?</vt:lpstr>
      <vt:lpstr>History tells a tale </vt:lpstr>
      <vt:lpstr>Who does it apply to?</vt:lpstr>
      <vt:lpstr>Overview of Business / Conduct Standards </vt:lpstr>
      <vt:lpstr>When does it apply?</vt:lpstr>
      <vt:lpstr>Timeline for IAF 2023</vt:lpstr>
      <vt:lpstr>Where else is this being done?</vt:lpstr>
      <vt:lpstr>Accountability – A Growing Trend</vt:lpstr>
      <vt:lpstr>   Level 2 - Common Conduct Standards  </vt:lpstr>
      <vt:lpstr>Level 2 - Common Conduct Standards   </vt:lpstr>
      <vt:lpstr>Level 2 - Common Conduct Standards</vt:lpstr>
      <vt:lpstr>Level 2 - Common Conduct Standards</vt:lpstr>
      <vt:lpstr>Level 2 - Common Conduct Standards</vt:lpstr>
      <vt:lpstr>Level 2 - Common Conduct Standards</vt:lpstr>
      <vt:lpstr>Level 2 - Common Conduct Standards</vt:lpstr>
      <vt:lpstr>Level 2 - Common Conduct Standards</vt:lpstr>
      <vt:lpstr>   Level 3 - Additional Conduct Standards  </vt:lpstr>
      <vt:lpstr>Level 3 - Additional Conduct Standards </vt:lpstr>
      <vt:lpstr>Level 3 - Additional Conduct Standards</vt:lpstr>
      <vt:lpstr>Level 3 - Additional Conduct Standards</vt:lpstr>
      <vt:lpstr>Level 3 - Additional Conduct Standards</vt:lpstr>
      <vt:lpstr>Level 3 - Additional Conduct Standards</vt:lpstr>
      <vt:lpstr>Level 3 - Additional Conduct Standards</vt:lpstr>
      <vt:lpstr>Reasonable Steps</vt:lpstr>
      <vt:lpstr>Reasonable Steps</vt:lpstr>
      <vt:lpstr>   Reporting Breaches</vt:lpstr>
      <vt:lpstr>Reporting of Conduct Standard Breaches</vt:lpstr>
      <vt:lpstr>                                                                         “Culture is what people do when no one is watching”.                                                   Herb Kelleher, Co-Founder, CEO and Chairman of Southwest Airlines)                   ICBC DECIDE Framework     https://www.irishbankingcultureboard.ie/ethics/#DECiDE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 lines</dc:title>
  <dc:creator>Kevin Duggan</dc:creator>
  <cp:lastModifiedBy>Killian Kavanagh</cp:lastModifiedBy>
  <cp:revision>6</cp:revision>
  <dcterms:created xsi:type="dcterms:W3CDTF">2023-09-12T13:34:38Z</dcterms:created>
  <dcterms:modified xsi:type="dcterms:W3CDTF">2023-12-07T10:15:44Z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0x010100EF0D8171D38C7C45A83F469C1DA232C7</vt:lpwstr>
  </property>
</Properties>
</file>